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66" r:id="rId3"/>
    <p:sldId id="336" r:id="rId5"/>
    <p:sldId id="332" r:id="rId6"/>
    <p:sldId id="331" r:id="rId7"/>
    <p:sldId id="363" r:id="rId8"/>
    <p:sldId id="364" r:id="rId9"/>
    <p:sldId id="337" r:id="rId10"/>
    <p:sldId id="353" r:id="rId11"/>
    <p:sldId id="321" r:id="rId12"/>
    <p:sldId id="365" r:id="rId13"/>
    <p:sldId id="322" r:id="rId14"/>
    <p:sldId id="346" r:id="rId15"/>
    <p:sldId id="347" r:id="rId16"/>
    <p:sldId id="349" r:id="rId17"/>
    <p:sldId id="366" r:id="rId18"/>
    <p:sldId id="326" r:id="rId19"/>
    <p:sldId id="279" r:id="rId20"/>
  </p:sldIdLst>
  <p:sldSz cx="12192000" cy="6858000"/>
  <p:notesSz cx="6858000" cy="9144000"/>
  <p:custDataLst>
    <p:tags r:id="rId27"/>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0AA9E"/>
    <a:srgbClr val="7DF2B9"/>
    <a:srgbClr val="5E988C"/>
    <a:srgbClr val="C2D89A"/>
    <a:srgbClr val="D5683F"/>
    <a:srgbClr val="EEDCB4"/>
    <a:srgbClr val="FFFFFF"/>
    <a:srgbClr val="F6D8E3"/>
    <a:srgbClr val="F4D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1" autoAdjust="0"/>
    <p:restoredTop sz="80395" autoAdjust="0"/>
  </p:normalViewPr>
  <p:slideViewPr>
    <p:cSldViewPr snapToGrid="0">
      <p:cViewPr varScale="1">
        <p:scale>
          <a:sx n="70" d="100"/>
          <a:sy n="70" d="100"/>
        </p:scale>
        <p:origin x="1378" y="53"/>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1914"/>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2.xml"/><Relationship Id="rId26" Type="http://schemas.openxmlformats.org/officeDocument/2006/relationships/customXml" Target="../customXml/item1.xml"/><Relationship Id="rId25" Type="http://schemas.openxmlformats.org/officeDocument/2006/relationships/customXmlProps" Target="../customXml/itemProps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5FDCB1E-73F8-467B-8295-AA3B056AEEF0}"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6D7D7716-D9D2-4E0B-8312-97D0F6D85976}"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076D2C1-BAB4-4E4E-882C-E725BD4C9BCC}"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28F5F30C-FFAB-4C03-974F-5E8157592CA2}"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eaLnBrk="1" hangingPunct="1">
              <a:spcBef>
                <a:spcPct val="0"/>
              </a:spcBef>
            </a:pPr>
            <a:r>
              <a:rPr lang="en-US" altLang="zh-CN" baseline="0" dirty="0">
                <a:latin typeface="Times New Roman" panose="02020603050405020304" pitchFamily="18" charset="0"/>
                <a:cs typeface="Times New Roman" panose="02020603050405020304" pitchFamily="18" charset="0"/>
              </a:rPr>
              <a:t>Hello everyone, my name is Xibo. </a:t>
            </a:r>
            <a:r>
              <a:rPr lang="zh-CN" altLang="en-US" baseline="0" dirty="0">
                <a:latin typeface="Times New Roman" panose="02020603050405020304" pitchFamily="18" charset="0"/>
                <a:cs typeface="Times New Roman" panose="02020603050405020304" pitchFamily="18" charset="0"/>
              </a:rPr>
              <a:t>我的指导老师是洪宇老师，</a:t>
            </a:r>
            <a:r>
              <a:rPr lang="en-US" altLang="zh-CN" baseline="0" dirty="0">
                <a:latin typeface="Times New Roman" panose="02020603050405020304" pitchFamily="18" charset="0"/>
                <a:cs typeface="Times New Roman" panose="02020603050405020304" pitchFamily="18" charset="0"/>
              </a:rPr>
              <a:t>Today i'm presenting our work: </a:t>
            </a:r>
            <a:r>
              <a:rPr lang="en-US" altLang="zh-CN" dirty="0">
                <a:latin typeface="Times New Roman" panose="02020603050405020304" pitchFamily="18" charset="0"/>
                <a:cs typeface="Times New Roman" panose="02020603050405020304" pitchFamily="18" charset="0"/>
                <a:sym typeface="+mn-ea"/>
              </a:rPr>
              <a:t>Interview Evaluation: A Novel Approach for Automatic Evaluation of Conversational Question Answering Models</a:t>
            </a:r>
            <a:endParaRPr lang="en-US" altLang="zh-CN" dirty="0">
              <a:latin typeface="Times New Roman" panose="02020603050405020304" pitchFamily="18" charset="0"/>
              <a:cs typeface="Times New Roman" panose="02020603050405020304" pitchFamily="18" charset="0"/>
              <a:sym typeface="+mn-ea"/>
            </a:endParaRPr>
          </a:p>
          <a:p>
            <a:pPr lvl="0" eaLnBrk="1" hangingPunct="1">
              <a:spcBef>
                <a:spcPct val="0"/>
              </a:spcBef>
            </a:pPr>
            <a:endParaRPr lang="en-US" altLang="zh-CN" baseline="0" dirty="0">
              <a:latin typeface="Times New Roman" panose="02020603050405020304" pitchFamily="18" charset="0"/>
              <a:cs typeface="Times New Roman" panose="02020603050405020304" pitchFamily="18" charset="0"/>
            </a:endParaRPr>
          </a:p>
          <a:p>
            <a:pPr lvl="0" eaLnBrk="1" hangingPunct="1">
              <a:spcBef>
                <a:spcPct val="0"/>
              </a:spcBef>
            </a:pPr>
            <a:r>
              <a:rPr lang="zh-CN" altLang="en-US" baseline="0" dirty="0">
                <a:latin typeface="Times New Roman" panose="02020603050405020304" pitchFamily="18" charset="0"/>
                <a:cs typeface="Times New Roman" panose="02020603050405020304" pitchFamily="18" charset="0"/>
              </a:rPr>
              <a:t>提出了</a:t>
            </a:r>
            <a:r>
              <a:rPr lang="en-US" altLang="zh-CN" baseline="0" dirty="0">
                <a:latin typeface="Times New Roman" panose="02020603050405020304" pitchFamily="18" charset="0"/>
                <a:cs typeface="Times New Roman" panose="02020603050405020304" pitchFamily="18" charset="0"/>
              </a:rPr>
              <a:t> </a:t>
            </a:r>
            <a:r>
              <a:rPr lang="zh-CN" altLang="en-US" baseline="0" dirty="0">
                <a:latin typeface="Times New Roman" panose="02020603050405020304" pitchFamily="18" charset="0"/>
                <a:cs typeface="Times New Roman" panose="02020603050405020304" pitchFamily="18" charset="0"/>
              </a:rPr>
              <a:t>评估对话模型</a:t>
            </a:r>
            <a:r>
              <a:rPr lang="en-US" altLang="zh-CN" baseline="0" dirty="0">
                <a:latin typeface="Times New Roman" panose="02020603050405020304" pitchFamily="18" charset="0"/>
                <a:cs typeface="Times New Roman" panose="02020603050405020304" pitchFamily="18" charset="0"/>
              </a:rPr>
              <a:t>CQA models</a:t>
            </a:r>
            <a:r>
              <a:rPr lang="zh-CN" altLang="en-US" baseline="0" dirty="0">
                <a:latin typeface="Times New Roman" panose="02020603050405020304" pitchFamily="18" charset="0"/>
                <a:cs typeface="Times New Roman" panose="02020603050405020304" pitchFamily="18" charset="0"/>
              </a:rPr>
              <a:t>的</a:t>
            </a:r>
            <a:r>
              <a:rPr lang="zh-CN" altLang="en-US" baseline="0" dirty="0">
                <a:latin typeface="Times New Roman" panose="02020603050405020304" pitchFamily="18" charset="0"/>
                <a:cs typeface="Times New Roman" panose="02020603050405020304" pitchFamily="18" charset="0"/>
              </a:rPr>
              <a:t>新方法</a:t>
            </a:r>
            <a:endParaRPr lang="zh-CN" altLang="en-US" baseline="0" dirty="0">
              <a:latin typeface="Times New Roman" panose="02020603050405020304" pitchFamily="18" charset="0"/>
              <a:cs typeface="Times New Roman" panose="02020603050405020304" pitchFamily="18" charset="0"/>
            </a:endParaRPr>
          </a:p>
        </p:txBody>
      </p:sp>
      <p:sp>
        <p:nvSpPr>
          <p:cNvPr id="922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92E3A517-3CC5-46E2-A43E-D2450F2962D5}" type="slidenum">
              <a:rPr kumimoji="1" lang="zh-CN" altLang="en-US" smtClean="0">
                <a:solidFill>
                  <a:srgbClr val="000000"/>
                </a:solidFill>
              </a:rPr>
            </a:fld>
            <a:endParaRPr kumimoji="1"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zh-CN" altLang="en-US" dirty="0"/>
              <a:t>这里是评估时产生的</a:t>
            </a:r>
            <a:r>
              <a:rPr lang="zh-CN" altLang="en-US" dirty="0"/>
              <a:t>例子</a:t>
            </a:r>
            <a:endParaRPr lang="zh-CN" altLang="en-US" dirty="0"/>
          </a:p>
          <a:p>
            <a:pPr marL="0" lvl="1" eaLnBrk="1" hangingPunct="1">
              <a:spcBef>
                <a:spcPct val="0"/>
              </a:spcBef>
            </a:pP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r>
              <a:rPr lang="en-US" altLang="zh-CN"/>
              <a:t>####################</a:t>
            </a:r>
            <a:endParaRPr lang="zh-CN" altLang="en-US"/>
          </a:p>
          <a:p>
            <a:pPr algn="l"/>
            <a:r>
              <a:rPr lang="zh-CN" altLang="en-US"/>
              <a:t>我们对【萨基斯·鲁瓦斯】这个话题的对话进行了</a:t>
            </a:r>
            <a:r>
              <a:rPr lang="zh-CN" altLang="en-US"/>
              <a:t>测试</a:t>
            </a:r>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endParaRPr lang="zh-CN" altLang="en-US"/>
          </a:p>
          <a:p>
            <a:pPr algn="l"/>
            <a:r>
              <a:rPr lang="zh-CN" altLang="en-US"/>
              <a:t>他的声音风格有什么让人喜欢的地方吗？</a:t>
            </a:r>
            <a:endParaRPr lang="zh-CN" altLang="en-US"/>
          </a:p>
          <a:p>
            <a:pPr algn="l"/>
            <a:endParaRPr lang="zh-CN" altLang="en-US"/>
          </a:p>
          <a:p>
            <a:pPr algn="l"/>
            <a:endParaRPr lang="zh-CN" altLang="en-US"/>
          </a:p>
          <a:p>
            <a:pPr algn="l"/>
            <a:r>
              <a:rPr lang="zh-CN" altLang="en-US"/>
              <a:t>评论家赞扬了鲁瓦斯的现场表演，特别是他执行“特别困难和要求很高的歌曲”、保持长高音以及边唱边跳舞的能力。</a:t>
            </a:r>
            <a:endParaRPr lang="zh-CN" altLang="en-US"/>
          </a:p>
          <a:p>
            <a:pPr algn="l"/>
            <a:endParaRPr lang="zh-CN" altLang="en-US"/>
          </a:p>
          <a:p>
            <a:pPr algn="l"/>
            <a:r>
              <a:rPr lang="zh-CN" altLang="en-US"/>
              <a:t>有没有他唱的难歌的例子？</a:t>
            </a:r>
            <a:endParaRPr lang="zh-CN" altLang="en-US"/>
          </a:p>
          <a:p>
            <a:pPr algn="l"/>
            <a:endParaRPr lang="zh-CN" altLang="en-US"/>
          </a:p>
          <a:p>
            <a:pPr algn="l"/>
            <a:r>
              <a:rPr lang="zh-CN" altLang="en-US"/>
              <a:t>无法应答</a:t>
            </a:r>
            <a:endParaRPr lang="zh-CN" altLang="en-US"/>
          </a:p>
          <a:p>
            <a:pPr algn="l"/>
            <a:endParaRPr lang="zh-CN" altLang="en-US"/>
          </a:p>
          <a:p>
            <a:pPr algn="l"/>
            <a:r>
              <a:rPr lang="zh-CN" altLang="en-US"/>
              <a:t>根据之前的讨论，您能说出哪些歌曲能够展示萨基斯·鲁瓦斯演唱要求特别高的歌曲的能力吗？</a:t>
            </a:r>
            <a:endParaRPr lang="zh-CN" altLang="en-US"/>
          </a:p>
          <a:p>
            <a:pPr algn="l"/>
            <a:endParaRPr lang="zh-CN" altLang="en-US"/>
          </a:p>
          <a:p>
            <a:pPr algn="l"/>
            <a:r>
              <a:rPr lang="zh-CN" altLang="en-US"/>
              <a:t>O Iroas”来自 Iparhi Agapi Edo</a:t>
            </a:r>
            <a:endParaRPr lang="zh-CN" altLang="en-US"/>
          </a:p>
          <a:p>
            <a:pPr algn="l"/>
            <a:endParaRPr lang="zh-CN" altLang="en-US"/>
          </a:p>
          <a:p>
            <a:pPr algn="l"/>
            <a:endParaRPr lang="zh-CN" altLang="en-US"/>
          </a:p>
          <a:p>
            <a:pPr algn="l"/>
            <a:r>
              <a:rPr lang="zh-CN" altLang="en-US"/>
              <a:t>对他的声音风格有什么影响吗？</a:t>
            </a:r>
            <a:endParaRPr lang="zh-CN" altLang="en-US"/>
          </a:p>
          <a:p>
            <a:pPr algn="l"/>
            <a:endParaRPr lang="zh-CN" altLang="en-US"/>
          </a:p>
          <a:p>
            <a:pPr algn="l"/>
            <a:r>
              <a:rPr lang="zh-CN" altLang="en-US"/>
              <a:t>无法应答</a:t>
            </a:r>
            <a:endParaRPr lang="zh-CN" altLang="en-US"/>
          </a:p>
          <a:p>
            <a:pPr algn="l"/>
            <a:endParaRPr lang="zh-CN" altLang="en-US"/>
          </a:p>
          <a:p>
            <a:pPr algn="l"/>
            <a:r>
              <a:rPr lang="zh-CN" altLang="en-US"/>
              <a:t>萨基斯·鲁瓦斯是否接受过任何正规训练来提高他的歌唱技巧？</a:t>
            </a:r>
            <a:endParaRPr lang="zh-CN" altLang="en-US"/>
          </a:p>
          <a:p>
            <a:pPr algn="l"/>
            <a:endParaRPr lang="zh-CN" altLang="en-US"/>
          </a:p>
          <a:p>
            <a:pPr algn="l"/>
            <a:r>
              <a:rPr lang="zh-CN" altLang="en-US"/>
              <a:t>1997-98 年间，鲁瓦斯在美国教练拉兹·肯尼迪 (Raz Kennedy) 的指导下接受了声乐课程，重点学习摇滚和布鲁斯技巧。</a:t>
            </a:r>
            <a:endParaRPr lang="zh-CN" altLang="en-US"/>
          </a:p>
          <a:p>
            <a:pPr algn="l"/>
            <a:endParaRPr lang="zh-CN" altLang="en-US"/>
          </a:p>
          <a:p>
            <a:pPr marL="0" lvl="1" eaLnBrk="1" hangingPunct="1">
              <a:spcBef>
                <a:spcPct val="0"/>
              </a:spcBef>
            </a:pPr>
            <a:endParaRPr lang="zh-CN" altLang="en-US" dirty="0"/>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zh-CN" altLang="en-US" dirty="0"/>
              <a:t>人类评估</a:t>
            </a:r>
            <a:r>
              <a:rPr lang="zh-CN" altLang="en-US" dirty="0"/>
              <a:t>怎么做的</a:t>
            </a:r>
            <a:endParaRPr lang="zh-CN" altLang="en-US" dirty="0"/>
          </a:p>
          <a:p>
            <a:pPr marL="0" lvl="1" eaLnBrk="1" hangingPunct="1">
              <a:spcBef>
                <a:spcPct val="0"/>
              </a:spcBef>
            </a:pPr>
            <a:endParaRPr lang="zh-CN" altLang="en-US" dirty="0"/>
          </a:p>
          <a:p>
            <a:pPr marL="0" lvl="1" eaLnBrk="1" hangingPunct="1">
              <a:spcBef>
                <a:spcPct val="0"/>
              </a:spcBef>
            </a:pPr>
            <a:r>
              <a:rPr lang="zh-CN" altLang="en-US" dirty="0"/>
              <a:t>我们的主实验性能表格如图</a:t>
            </a:r>
            <a:r>
              <a:rPr lang="zh-CN" altLang="en-US" dirty="0"/>
              <a:t>所示</a:t>
            </a:r>
            <a:endParaRPr lang="zh-CN" altLang="en-US" dirty="0"/>
          </a:p>
          <a:p>
            <a:pPr marL="0" lvl="1" eaLnBrk="1" hangingPunct="1">
              <a:spcBef>
                <a:spcPct val="0"/>
              </a:spcBef>
            </a:pPr>
            <a:endParaRPr lang="zh-CN" altLang="en-US" dirty="0"/>
          </a:p>
          <a:p>
            <a:pPr marL="0" lvl="1" eaLnBrk="1" hangingPunct="1">
              <a:spcBef>
                <a:spcPct val="0"/>
              </a:spcBef>
            </a:pPr>
            <a:r>
              <a:rPr lang="zh-CN" altLang="en-US" dirty="0"/>
              <a:t>【两个评估</a:t>
            </a:r>
            <a:r>
              <a:rPr lang="zh-CN" altLang="en-US" dirty="0"/>
              <a:t>方法】</a:t>
            </a:r>
            <a:endParaRPr lang="zh-CN" altLang="en-US" dirty="0"/>
          </a:p>
          <a:p>
            <a:pPr marL="0" lvl="1" eaLnBrk="1" hangingPunct="1">
              <a:spcBef>
                <a:spcPct val="0"/>
              </a:spcBef>
            </a:pPr>
            <a:r>
              <a:rPr lang="zh-CN" altLang="en-US" dirty="0"/>
              <a:t>我们在实现这套评估的时候，分了两种设置模式，</a:t>
            </a:r>
            <a:r>
              <a:rPr lang="en-US" altLang="zh-CN" dirty="0"/>
              <a:t>generated-history</a:t>
            </a:r>
            <a:r>
              <a:rPr lang="zh-CN" altLang="en-US" dirty="0"/>
              <a:t>完全基于生成的历史，</a:t>
            </a:r>
            <a:r>
              <a:rPr lang="en-US" altLang="zh-CN" dirty="0"/>
              <a:t>gold history</a:t>
            </a:r>
            <a:r>
              <a:rPr lang="zh-CN" altLang="en-US" dirty="0"/>
              <a:t>在当前轮之前使用原始的人人对话历史，从当前问题开始</a:t>
            </a:r>
            <a:r>
              <a:rPr lang="zh-CN" altLang="en-US" dirty="0"/>
              <a:t>使用生成的历史，是</a:t>
            </a:r>
            <a:r>
              <a:rPr lang="en-US" altLang="zh-CN" dirty="0"/>
              <a:t>generated history</a:t>
            </a:r>
            <a:r>
              <a:rPr lang="zh-CN" altLang="en-US" dirty="0"/>
              <a:t>设置的</a:t>
            </a:r>
            <a:r>
              <a:rPr lang="zh-CN" altLang="en-US" dirty="0"/>
              <a:t>简化版本。</a:t>
            </a:r>
            <a:endParaRPr lang="zh-CN" altLang="en-US" dirty="0"/>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zh-CN" altLang="en-US" dirty="0"/>
              <a:t>我们通过计算四个模型上人类评估性能和面试评估性能的</a:t>
            </a:r>
            <a:r>
              <a:rPr lang="en-US" altLang="zh-CN" dirty="0"/>
              <a:t> </a:t>
            </a:r>
            <a:r>
              <a:rPr lang="zh-CN" altLang="en-US" dirty="0"/>
              <a:t>【】</a:t>
            </a:r>
            <a:r>
              <a:rPr lang="en-US" altLang="zh-CN" dirty="0"/>
              <a:t> </a:t>
            </a:r>
            <a:r>
              <a:rPr lang="zh-CN" altLang="en-US" dirty="0"/>
              <a:t>【】一致性分数来证明</a:t>
            </a:r>
            <a:r>
              <a:rPr lang="zh-CN" altLang="en-US" dirty="0"/>
              <a:t>有效性。</a:t>
            </a:r>
            <a:endParaRPr lang="zh-CN" altLang="en-US" dirty="0"/>
          </a:p>
          <a:p>
            <a:pPr marL="0" lvl="1" eaLnBrk="1" hangingPunct="1">
              <a:spcBef>
                <a:spcPct val="0"/>
              </a:spcBef>
            </a:pPr>
            <a:endParaRPr lang="zh-CN" altLang="en-US" dirty="0"/>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zh-CN" dirty="0"/>
          </a:p>
          <a:p>
            <a:pPr algn="l"/>
            <a:r>
              <a:rPr lang="zh-CN" dirty="0"/>
              <a:t>左图展示了在第</a:t>
            </a:r>
            <a:r>
              <a:rPr lang="en-US" altLang="zh-CN" dirty="0"/>
              <a:t>i</a:t>
            </a:r>
            <a:r>
              <a:rPr lang="zh-CN" altLang="en-US" dirty="0"/>
              <a:t>轮提示下</a:t>
            </a:r>
            <a:r>
              <a:rPr lang="zh-CN" dirty="0"/>
              <a:t>模型成功</a:t>
            </a:r>
            <a:r>
              <a:rPr lang="zh-CN" dirty="0"/>
              <a:t>回答的问题</a:t>
            </a:r>
            <a:r>
              <a:rPr lang="zh-CN" dirty="0"/>
              <a:t>个数</a:t>
            </a:r>
            <a:endParaRPr lang="zh-CN" dirty="0"/>
          </a:p>
          <a:p>
            <a:pPr algn="l"/>
            <a:endParaRPr lang="zh-CN" altLang="en-US" dirty="0"/>
          </a:p>
          <a:p>
            <a:pPr algn="l"/>
            <a:endParaRPr lang="zh-CN" altLang="en-US" dirty="0"/>
          </a:p>
          <a:p>
            <a:pPr algn="l"/>
            <a:endParaRPr lang="zh-CN" altLang="en-US" dirty="0"/>
          </a:p>
          <a:p>
            <a:pPr algn="l"/>
            <a:endParaRPr lang="zh-CN" altLang="en-US" dirty="0"/>
          </a:p>
          <a:p>
            <a:pPr algn="l"/>
            <a:r>
              <a:rPr lang="zh-CN" altLang="en-US" dirty="0"/>
              <a:t>右边的表格展示了四个模型在</a:t>
            </a:r>
            <a:r>
              <a:rPr lang="en-US" altLang="zh-CN" dirty="0"/>
              <a:t>PFR</a:t>
            </a:r>
            <a:r>
              <a:rPr lang="zh-CN" altLang="en-US" dirty="0"/>
              <a:t>上的性能，基于</a:t>
            </a:r>
            <a:r>
              <a:rPr lang="en-US" altLang="zh-CN" dirty="0"/>
              <a:t>gold-history[</a:t>
            </a:r>
            <a:r>
              <a:rPr lang="zh-CN" altLang="en-US" dirty="0"/>
              <a:t>人人历史</a:t>
            </a:r>
            <a:r>
              <a:rPr lang="en-US" altLang="zh-CN" dirty="0"/>
              <a:t>]</a:t>
            </a:r>
            <a:r>
              <a:rPr lang="zh-CN" altLang="en-US" dirty="0"/>
              <a:t>的</a:t>
            </a:r>
            <a:r>
              <a:rPr lang="zh-CN" altLang="en-US" dirty="0"/>
              <a:t>面试评估和人类</a:t>
            </a:r>
            <a:r>
              <a:rPr lang="en-US" altLang="zh-CN" dirty="0"/>
              <a:t>ACC</a:t>
            </a:r>
            <a:r>
              <a:rPr lang="zh-CN" altLang="en-US" dirty="0"/>
              <a:t>表现是对齐的（负相关），但是使用</a:t>
            </a:r>
            <a:r>
              <a:rPr lang="en-US" altLang="zh-CN" dirty="0"/>
              <a:t>generated-history</a:t>
            </a:r>
            <a:r>
              <a:rPr lang="zh-CN" altLang="en-US" dirty="0"/>
              <a:t>的并不是完全</a:t>
            </a:r>
            <a:r>
              <a:rPr lang="zh-CN" altLang="en-US" dirty="0"/>
              <a:t>对齐的。</a:t>
            </a:r>
            <a:endParaRPr lang="zh-CN" altLang="en-US" dirty="0"/>
          </a:p>
          <a:p>
            <a:pPr algn="l"/>
            <a:endParaRPr lang="zh-CN" altLang="en-US" dirty="0"/>
          </a:p>
          <a:p>
            <a:pPr algn="l"/>
            <a:r>
              <a:rPr lang="zh-CN" altLang="en-US" b="1" dirty="0"/>
              <a:t>因为人类评估的时候人机对话期间的设定是人不会反驳或者提示模型，和</a:t>
            </a:r>
            <a:r>
              <a:rPr lang="en-US" altLang="zh-CN" b="1" dirty="0"/>
              <a:t>gold-history</a:t>
            </a:r>
            <a:r>
              <a:rPr lang="zh-CN" altLang="en-US" b="1" dirty="0"/>
              <a:t>类似，</a:t>
            </a:r>
            <a:r>
              <a:rPr lang="en-US" altLang="zh-CN" b="1" dirty="0">
                <a:sym typeface="+mn-ea"/>
              </a:rPr>
              <a:t>generated-history</a:t>
            </a:r>
            <a:r>
              <a:rPr lang="zh-CN" altLang="en-US" b="1" dirty="0">
                <a:sym typeface="+mn-ea"/>
              </a:rPr>
              <a:t>设定下</a:t>
            </a:r>
            <a:r>
              <a:rPr lang="en-US" altLang="zh-CN" b="1" dirty="0"/>
              <a:t>Q agent</a:t>
            </a:r>
            <a:r>
              <a:rPr lang="zh-CN" altLang="en-US" b="1" dirty="0"/>
              <a:t>会对错误的回复进行提示和引导，</a:t>
            </a:r>
            <a:r>
              <a:rPr lang="zh-CN" altLang="en-US" b="1" dirty="0">
                <a:sym typeface="+mn-ea"/>
              </a:rPr>
              <a:t>拓展了对话长度，并</a:t>
            </a:r>
            <a:r>
              <a:rPr lang="zh-CN" altLang="en-US" b="1" dirty="0"/>
              <a:t>使得对话历史中的冲突更多。</a:t>
            </a:r>
            <a:r>
              <a:rPr lang="en-US" altLang="zh-CN" b="1" dirty="0"/>
              <a:t> </a:t>
            </a:r>
            <a:r>
              <a:rPr lang="zh-CN" altLang="en-US" b="1" dirty="0"/>
              <a:t>虽然没有对齐，但比</a:t>
            </a:r>
            <a:r>
              <a:rPr lang="en-US" altLang="zh-CN" b="1" dirty="0"/>
              <a:t>gold-history</a:t>
            </a:r>
            <a:r>
              <a:rPr lang="zh-CN" altLang="en-US" b="1" dirty="0"/>
              <a:t>更加智能和复杂，同时也揭露了的</a:t>
            </a:r>
            <a:r>
              <a:rPr lang="en-US" altLang="zh-CN" b="1" dirty="0"/>
              <a:t>HAM</a:t>
            </a:r>
            <a:r>
              <a:rPr lang="zh-CN" altLang="en-US" b="1" dirty="0">
                <a:sym typeface="+mn-ea"/>
              </a:rPr>
              <a:t>过于依赖对话历史答案的缺点。</a:t>
            </a:r>
            <a:endParaRPr lang="zh-CN" altLang="en-US" b="1" dirty="0">
              <a:sym typeface="+mn-ea"/>
            </a:endParaRPr>
          </a:p>
          <a:p>
            <a:pPr algn="l"/>
            <a:endParaRPr lang="zh-CN" altLang="en-US" b="1" dirty="0">
              <a:sym typeface="+mn-ea"/>
            </a:endParaRPr>
          </a:p>
          <a:p>
            <a:pPr algn="l"/>
            <a:endParaRPr lang="zh-CN" altLang="en-US" b="1" dirty="0">
              <a:sym typeface="+mn-ea"/>
            </a:endParaRPr>
          </a:p>
          <a:p>
            <a:pPr algn="l"/>
            <a:endParaRPr lang="zh-CN" altLang="en-US" b="1" dirty="0">
              <a:sym typeface="+mn-ea"/>
            </a:endParaRPr>
          </a:p>
          <a:p>
            <a:pPr algn="l"/>
            <a:endParaRPr lang="zh-CN" altLang="en-US" b="1" dirty="0">
              <a:sym typeface="+mn-ea"/>
            </a:endParaRPr>
          </a:p>
          <a:p>
            <a:pPr algn="l"/>
            <a:endParaRPr lang="zh-CN" altLang="en-US" b="1" dirty="0">
              <a:sym typeface="+mn-ea"/>
            </a:endParaRPr>
          </a:p>
          <a:p>
            <a:pPr algn="l"/>
            <a:endParaRPr lang="zh-CN" altLang="en-US" b="1" dirty="0">
              <a:sym typeface="+mn-ea"/>
            </a:endParaRPr>
          </a:p>
          <a:p>
            <a:pPr algn="l"/>
            <a:endParaRPr lang="zh-CN" altLang="en-US" b="1" dirty="0">
              <a:sym typeface="+mn-ea"/>
            </a:endParaRPr>
          </a:p>
          <a:p>
            <a:pPr algn="l"/>
            <a:endParaRPr lang="zh-CN" altLang="en-US" b="1" dirty="0">
              <a:sym typeface="+mn-ea"/>
            </a:endParaRPr>
          </a:p>
          <a:p>
            <a:pPr algn="l"/>
            <a:r>
              <a:rPr lang="en-US" altLang="zh-CN" b="1" dirty="0">
                <a:sym typeface="+mn-ea"/>
              </a:rPr>
              <a:t>##################################</a:t>
            </a:r>
            <a:endParaRPr lang="zh-CN" altLang="en-US" b="1" dirty="0">
              <a:sym typeface="+mn-ea"/>
            </a:endParaRPr>
          </a:p>
          <a:p>
            <a:pPr algn="l"/>
            <a:endParaRPr lang="zh-CN" altLang="en-US" b="1" dirty="0">
              <a:sym typeface="+mn-ea"/>
            </a:endParaRPr>
          </a:p>
          <a:p>
            <a:pPr algn="l"/>
            <a:r>
              <a:rPr lang="zh-CN" dirty="0">
                <a:sym typeface="+mn-ea"/>
              </a:rPr>
              <a:t>第</a:t>
            </a:r>
            <a:r>
              <a:rPr lang="en-US" altLang="zh-CN" dirty="0">
                <a:sym typeface="+mn-ea"/>
              </a:rPr>
              <a:t>0</a:t>
            </a:r>
            <a:r>
              <a:rPr lang="zh-CN" altLang="en-US" dirty="0">
                <a:sym typeface="+mn-ea"/>
              </a:rPr>
              <a:t>轮是提前收集的人类问题</a:t>
            </a:r>
            <a:endParaRPr lang="zh-CN" altLang="en-US" dirty="0"/>
          </a:p>
          <a:p>
            <a:pPr algn="l"/>
            <a:r>
              <a:rPr lang="zh-CN" altLang="en-US" dirty="0">
                <a:sym typeface="+mn-ea"/>
              </a:rPr>
              <a:t>第</a:t>
            </a:r>
            <a:r>
              <a:rPr lang="en-US" altLang="zh-CN" dirty="0">
                <a:sym typeface="+mn-ea"/>
              </a:rPr>
              <a:t>i</a:t>
            </a:r>
            <a:r>
              <a:rPr lang="zh-CN" altLang="en-US" dirty="0">
                <a:sym typeface="+mn-ea"/>
              </a:rPr>
              <a:t>轮是</a:t>
            </a:r>
            <a:r>
              <a:rPr lang="en-US" altLang="zh-CN" dirty="0">
                <a:sym typeface="+mn-ea"/>
              </a:rPr>
              <a:t>Q agent</a:t>
            </a:r>
            <a:r>
              <a:rPr lang="zh-CN" altLang="en-US" dirty="0">
                <a:sym typeface="+mn-ea"/>
              </a:rPr>
              <a:t>生成的问题</a:t>
            </a:r>
            <a:endParaRPr lang="zh-CN" altLang="en-US" dirty="0"/>
          </a:p>
          <a:p>
            <a:pPr algn="l"/>
            <a:r>
              <a:rPr lang="zh-CN" altLang="en-US" dirty="0">
                <a:sym typeface="+mn-ea"/>
              </a:rPr>
              <a:t>【结论】</a:t>
            </a:r>
            <a:r>
              <a:rPr lang="en-US" altLang="zh-CN" dirty="0">
                <a:sym typeface="+mn-ea"/>
              </a:rPr>
              <a:t>generated-history</a:t>
            </a:r>
            <a:r>
              <a:rPr lang="zh-CN" altLang="en-US" dirty="0">
                <a:sym typeface="+mn-ea"/>
              </a:rPr>
              <a:t>比</a:t>
            </a:r>
            <a:r>
              <a:rPr lang="en-US" altLang="zh-CN" dirty="0">
                <a:sym typeface="+mn-ea"/>
              </a:rPr>
              <a:t>gold history</a:t>
            </a:r>
            <a:r>
              <a:rPr lang="zh-CN" altLang="en-US" dirty="0">
                <a:sym typeface="+mn-ea"/>
              </a:rPr>
              <a:t>更</a:t>
            </a:r>
            <a:r>
              <a:rPr lang="en-US" altLang="zh-CN" dirty="0">
                <a:sym typeface="+mn-ea"/>
              </a:rPr>
              <a:t>challenge</a:t>
            </a:r>
            <a:r>
              <a:rPr lang="zh-CN" altLang="en-US" dirty="0">
                <a:sym typeface="+mn-ea"/>
              </a:rPr>
              <a:t>一些，</a:t>
            </a:r>
            <a:endParaRPr lang="zh-CN" altLang="en-US" b="1" dirty="0">
              <a:sym typeface="+mn-ea"/>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en-US" altLang="zh-CN" dirty="0"/>
              <a:t>Q agent</a:t>
            </a:r>
            <a:r>
              <a:rPr lang="zh-CN" dirty="0"/>
              <a:t>对不同</a:t>
            </a:r>
            <a:r>
              <a:rPr lang="en-US" altLang="zh-CN" dirty="0"/>
              <a:t>CQA</a:t>
            </a:r>
            <a:r>
              <a:rPr lang="zh-CN" dirty="0"/>
              <a:t>模型错误回复的第一轮反馈和第二轮反馈重叠情况，</a:t>
            </a:r>
            <a:r>
              <a:rPr lang="zh-CN" dirty="0"/>
              <a:t>重叠很少证明了</a:t>
            </a:r>
            <a:r>
              <a:rPr lang="en-US" altLang="zh-CN" dirty="0"/>
              <a:t>Q agent</a:t>
            </a:r>
            <a:r>
              <a:rPr lang="zh-CN" altLang="en-US" dirty="0"/>
              <a:t>生成的问题是多样的，并且和</a:t>
            </a:r>
            <a:r>
              <a:rPr lang="en-US" altLang="zh-CN" dirty="0"/>
              <a:t>CQA</a:t>
            </a:r>
            <a:r>
              <a:rPr lang="zh-CN" altLang="en-US" dirty="0"/>
              <a:t>模型预测</a:t>
            </a:r>
            <a:r>
              <a:rPr lang="zh-CN" altLang="en-US" dirty="0"/>
              <a:t>相关。</a:t>
            </a:r>
            <a:endParaRPr lang="zh-CN" altLang="en-US" dirty="0"/>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zh-CN" altLang="en-US" dirty="0"/>
              <a:t>答案匹配匹配</a:t>
            </a:r>
            <a:r>
              <a:rPr lang="zh-CN" altLang="en-US" dirty="0"/>
              <a:t>模块</a:t>
            </a:r>
            <a:endParaRPr lang="zh-CN" altLang="en-US" dirty="0"/>
          </a:p>
          <a:p>
            <a:pPr marL="0" lvl="1" eaLnBrk="1" hangingPunct="1">
              <a:spcBef>
                <a:spcPct val="0"/>
              </a:spcBef>
            </a:pPr>
            <a:endParaRPr lang="zh-CN" altLang="en-US" dirty="0"/>
          </a:p>
          <a:p>
            <a:pPr marL="0" lvl="1" eaLnBrk="1" hangingPunct="1">
              <a:spcBef>
                <a:spcPct val="0"/>
              </a:spcBef>
            </a:pPr>
            <a:endParaRPr lang="zh-CN" altLang="en-US" dirty="0"/>
          </a:p>
          <a:p>
            <a:pPr marL="0" lvl="1" eaLnBrk="1" hangingPunct="1">
              <a:spcBef>
                <a:spcPct val="0"/>
              </a:spcBef>
            </a:pPr>
            <a:r>
              <a:rPr lang="zh-CN" altLang="en-US" dirty="0"/>
              <a:t>由于模型预测是</a:t>
            </a:r>
            <a:r>
              <a:rPr lang="en-US" altLang="zh-CN" dirty="0"/>
              <a:t>ground truth</a:t>
            </a:r>
            <a:r>
              <a:rPr lang="zh-CN" altLang="en-US" dirty="0"/>
              <a:t>的一部分，导致</a:t>
            </a:r>
            <a:r>
              <a:rPr lang="en-US" altLang="zh-CN" dirty="0"/>
              <a:t>Q agent</a:t>
            </a:r>
            <a:r>
              <a:rPr lang="zh-CN" altLang="en-US" dirty="0"/>
              <a:t>认为模型回答错误，并进行了</a:t>
            </a:r>
            <a:r>
              <a:rPr lang="zh-CN" altLang="en-US" dirty="0"/>
              <a:t>提示</a:t>
            </a:r>
            <a:endParaRPr lang="zh-CN" altLang="en-US" dirty="0"/>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dirty="0">
              <a:latin typeface="Times New Roman" panose="02020603050405020304" pitchFamily="18" charset="0"/>
              <a:cs typeface="Times New Roman" panose="02020603050405020304" pitchFamily="18" charset="0"/>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7FE0D7D4-54A4-43FE-86B5-759F3F44BB08}" type="slidenum">
              <a:rPr lang="zh-CN" altLang="en-US" smtClean="0">
                <a:latin typeface="等线" panose="02010600030101010101" pitchFamily="2" charset="-122"/>
                <a:ea typeface="等线" panose="02010600030101010101" pitchFamily="2" charset="-122"/>
              </a:rPr>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0"/>
              </a:spcBef>
              <a:spcAft>
                <a:spcPct val="0"/>
              </a:spcAft>
              <a:buClrTx/>
              <a:buSzTx/>
              <a:buFontTx/>
              <a:buNone/>
              <a:defRPr/>
            </a:pPr>
            <a:r>
              <a:rPr kumimoji="1" lang="zh-CN" altLang="en-US" b="0" baseline="0" dirty="0">
                <a:latin typeface="Times New Roman" panose="02020603050405020304" pitchFamily="18" charset="0"/>
                <a:cs typeface="Times New Roman" panose="02020603050405020304" pitchFamily="18" charset="0"/>
              </a:rPr>
              <a:t>这里讨论</a:t>
            </a:r>
            <a:r>
              <a:rPr kumimoji="1" lang="zh-CN" altLang="en-US" b="0" baseline="0" dirty="0">
                <a:latin typeface="Times New Roman" panose="02020603050405020304" pitchFamily="18" charset="0"/>
                <a:cs typeface="Times New Roman" panose="02020603050405020304" pitchFamily="18" charset="0"/>
              </a:rPr>
              <a:t>的对话只有提问者和回答者两个角色，对话中一问一答的为</a:t>
            </a:r>
            <a:r>
              <a:rPr kumimoji="1" lang="zh-CN" altLang="en-US" b="0" baseline="0" dirty="0">
                <a:latin typeface="Times New Roman" panose="02020603050405020304" pitchFamily="18" charset="0"/>
                <a:cs typeface="Times New Roman" panose="02020603050405020304" pitchFamily="18" charset="0"/>
              </a:rPr>
              <a:t>一轮</a:t>
            </a: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r>
              <a:rPr kumimoji="1" lang="zh-CN" altLang="en-US" b="0" baseline="0" dirty="0">
                <a:latin typeface="Times New Roman" panose="02020603050405020304" pitchFamily="18" charset="0"/>
                <a:cs typeface="Times New Roman" panose="02020603050405020304" pitchFamily="18" charset="0"/>
              </a:rPr>
              <a:t>之后我们通过计算</a:t>
            </a:r>
            <a:r>
              <a:rPr kumimoji="1" lang="zh-CN" altLang="en-US" dirty="0">
                <a:latin typeface="Times New Roman" panose="02020603050405020304" pitchFamily="18" charset="0"/>
                <a:cs typeface="Times New Roman" panose="02020603050405020304" pitchFamily="18" charset="0"/>
                <a:sym typeface="+mn-ea"/>
              </a:rPr>
              <a:t>模型预测和</a:t>
            </a:r>
            <a:r>
              <a:rPr kumimoji="1" lang="en-US" altLang="zh-CN" dirty="0">
                <a:latin typeface="Times New Roman" panose="02020603050405020304" pitchFamily="18" charset="0"/>
                <a:cs typeface="Times New Roman" panose="02020603050405020304" pitchFamily="18" charset="0"/>
                <a:sym typeface="+mn-ea"/>
              </a:rPr>
              <a:t>Qi</a:t>
            </a:r>
            <a:r>
              <a:rPr kumimoji="1" lang="zh-CN" altLang="en-US" dirty="0">
                <a:latin typeface="Times New Roman" panose="02020603050405020304" pitchFamily="18" charset="0"/>
                <a:cs typeface="Times New Roman" panose="02020603050405020304" pitchFamily="18" charset="0"/>
                <a:sym typeface="+mn-ea"/>
              </a:rPr>
              <a:t>答案</a:t>
            </a:r>
            <a:r>
              <a:rPr kumimoji="1" lang="en-US" altLang="zh-CN" dirty="0">
                <a:latin typeface="Times New Roman" panose="02020603050405020304" pitchFamily="18" charset="0"/>
                <a:cs typeface="Times New Roman" panose="02020603050405020304" pitchFamily="18" charset="0"/>
                <a:sym typeface="+mn-ea"/>
              </a:rPr>
              <a:t>ai</a:t>
            </a:r>
            <a:r>
              <a:rPr kumimoji="1" lang="zh-CN" altLang="en-US" dirty="0">
                <a:latin typeface="Times New Roman" panose="02020603050405020304" pitchFamily="18" charset="0"/>
                <a:cs typeface="Times New Roman" panose="02020603050405020304" pitchFamily="18" charset="0"/>
                <a:sym typeface="+mn-ea"/>
              </a:rPr>
              <a:t>的</a:t>
            </a:r>
            <a:r>
              <a:rPr kumimoji="1" lang="en-US" altLang="zh-CN" b="0" baseline="0" dirty="0">
                <a:latin typeface="Times New Roman" panose="02020603050405020304" pitchFamily="18" charset="0"/>
                <a:cs typeface="Times New Roman" panose="02020603050405020304" pitchFamily="18" charset="0"/>
              </a:rPr>
              <a:t>word level F1</a:t>
            </a:r>
            <a:r>
              <a:rPr kumimoji="1" lang="zh-CN" altLang="en-US" b="0" baseline="0" dirty="0">
                <a:latin typeface="Times New Roman" panose="02020603050405020304" pitchFamily="18" charset="0"/>
                <a:cs typeface="Times New Roman" panose="02020603050405020304" pitchFamily="18" charset="0"/>
              </a:rPr>
              <a:t>来评估</a:t>
            </a:r>
            <a:r>
              <a:rPr kumimoji="1" lang="zh-CN" altLang="en-US" b="0" baseline="0" dirty="0">
                <a:latin typeface="Times New Roman" panose="02020603050405020304" pitchFamily="18" charset="0"/>
                <a:cs typeface="Times New Roman" panose="02020603050405020304" pitchFamily="18" charset="0"/>
              </a:rPr>
              <a:t>模型。</a:t>
            </a: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r>
              <a:rPr kumimoji="1" lang="zh-CN" altLang="en-US" dirty="0">
                <a:latin typeface="Times New Roman" panose="02020603050405020304" pitchFamily="18" charset="0"/>
                <a:cs typeface="Times New Roman" panose="02020603050405020304" pitchFamily="18" charset="0"/>
                <a:sym typeface="+mn-ea"/>
              </a:rPr>
              <a:t>下面看一个例子</a:t>
            </a: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Char char=""/>
              <a:defRPr/>
            </a:pPr>
            <a:r>
              <a:rPr lang="en-US" altLang="zh-CN" dirty="0">
                <a:latin typeface="Times New Roman" panose="02020603050405020304" pitchFamily="18" charset="0"/>
                <a:cs typeface="Times New Roman" panose="02020603050405020304" pitchFamily="18" charset="0"/>
                <a:sym typeface="+mn-ea"/>
              </a:rPr>
              <a:t>Exists issue</a:t>
            </a:r>
            <a:endParaRPr lang="en-US" altLang="zh-CN" dirty="0">
              <a:latin typeface="Times New Roman" panose="02020603050405020304" pitchFamily="18" charset="0"/>
              <a:cs typeface="Times New Roman" panose="02020603050405020304" pitchFamily="18" charset="0"/>
              <a:sym typeface="+mn-ea"/>
            </a:endParaRPr>
          </a:p>
          <a:p>
            <a:pPr marL="0" indent="0" eaLnBrk="1" hangingPunct="1">
              <a:spcBef>
                <a:spcPts val="600"/>
              </a:spcBef>
              <a:spcAft>
                <a:spcPts val="1200"/>
              </a:spcAft>
              <a:buClr>
                <a:srgbClr val="B9251C"/>
              </a:buClr>
              <a:buSzPct val="50000"/>
              <a:buFont typeface="Wingdings" panose="05000000000000000000" pitchFamily="2" charset="2"/>
              <a:buNone/>
              <a:defRPr/>
            </a:pPr>
            <a:r>
              <a:rPr lang="en-US" altLang="zh-CN" dirty="0">
                <a:latin typeface="Times New Roman" panose="02020603050405020304" pitchFamily="18" charset="0"/>
                <a:cs typeface="Times New Roman" panose="02020603050405020304" pitchFamily="18" charset="0"/>
                <a:sym typeface="+mn-ea"/>
              </a:rPr>
              <a:t>	Existing benchmarks rely on collections of human-human conversations     	for automatic evaluation, using golden history as a reference.</a:t>
            </a:r>
            <a:endParaRPr lang="en-US" altLang="zh-CN"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r>
              <a:rPr kumimoji="1" lang="zh-CN" altLang="en-US" b="0" baseline="0" dirty="0">
                <a:latin typeface="Times New Roman" panose="02020603050405020304" pitchFamily="18" charset="0"/>
                <a:cs typeface="Times New Roman" panose="02020603050405020304" pitchFamily="18" charset="0"/>
              </a:rPr>
              <a:t>存在的</a:t>
            </a:r>
            <a:r>
              <a:rPr kumimoji="1" lang="en-US" altLang="zh-CN" b="0" baseline="0" dirty="0">
                <a:latin typeface="Times New Roman" panose="02020603050405020304" pitchFamily="18" charset="0"/>
                <a:cs typeface="Times New Roman" panose="02020603050405020304" pitchFamily="18" charset="0"/>
              </a:rPr>
              <a:t>benchmark</a:t>
            </a:r>
            <a:r>
              <a:rPr kumimoji="1" lang="zh-CN" altLang="en-US" b="0" baseline="0" dirty="0">
                <a:latin typeface="Times New Roman" panose="02020603050405020304" pitchFamily="18" charset="0"/>
                <a:cs typeface="Times New Roman" panose="02020603050405020304" pitchFamily="18" charset="0"/>
              </a:rPr>
              <a:t>通常依赖先提前收集好人人对话，然后评估的时候使用的给定对话历史</a:t>
            </a:r>
            <a:r>
              <a:rPr kumimoji="1" lang="zh-CN" altLang="en-US" b="0" baseline="0" dirty="0">
                <a:latin typeface="Times New Roman" panose="02020603050405020304" pitchFamily="18" charset="0"/>
                <a:cs typeface="Times New Roman" panose="02020603050405020304" pitchFamily="18" charset="0"/>
              </a:rPr>
              <a:t>就是提前收集好的人人</a:t>
            </a:r>
            <a:r>
              <a:rPr kumimoji="1" lang="zh-CN" altLang="en-US" b="0" baseline="0" dirty="0">
                <a:latin typeface="Times New Roman" panose="02020603050405020304" pitchFamily="18" charset="0"/>
                <a:cs typeface="Times New Roman" panose="02020603050405020304" pitchFamily="18" charset="0"/>
              </a:rPr>
              <a:t>对话组成的</a:t>
            </a: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r>
              <a:rPr kumimoji="1" lang="zh-CN" altLang="en-US" b="0" baseline="0" dirty="0">
                <a:solidFill>
                  <a:srgbClr val="FF0000"/>
                </a:solidFill>
                <a:latin typeface="Times New Roman" panose="02020603050405020304" pitchFamily="18" charset="0"/>
                <a:cs typeface="Times New Roman" panose="02020603050405020304" pitchFamily="18" charset="0"/>
              </a:rPr>
              <a:t>不要：</a:t>
            </a:r>
            <a:endParaRPr kumimoji="1" lang="zh-CN" altLang="en-US" b="0" baseline="0" dirty="0">
              <a:solidFill>
                <a:srgbClr val="FF0000"/>
              </a:solidFill>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r>
              <a:rPr kumimoji="1" lang="zh-CN" altLang="en-US" dirty="0">
                <a:latin typeface="Times New Roman" panose="02020603050405020304" pitchFamily="18" charset="0"/>
                <a:cs typeface="Times New Roman" panose="02020603050405020304" pitchFamily="18" charset="0"/>
                <a:sym typeface="+mn-ea"/>
              </a:rPr>
              <a:t>首先我们想到的一个问题是：评估</a:t>
            </a:r>
            <a:r>
              <a:rPr kumimoji="1" lang="en-US" altLang="zh-CN" dirty="0">
                <a:latin typeface="Times New Roman" panose="02020603050405020304" pitchFamily="18" charset="0"/>
                <a:cs typeface="Times New Roman" panose="02020603050405020304" pitchFamily="18" charset="0"/>
                <a:sym typeface="+mn-ea"/>
              </a:rPr>
              <a:t>CQA</a:t>
            </a:r>
            <a:r>
              <a:rPr kumimoji="1" lang="zh-CN" altLang="en-US" dirty="0">
                <a:latin typeface="Times New Roman" panose="02020603050405020304" pitchFamily="18" charset="0"/>
                <a:cs typeface="Times New Roman" panose="02020603050405020304" pitchFamily="18" charset="0"/>
                <a:sym typeface="+mn-ea"/>
              </a:rPr>
              <a:t>类型的对话系统应该有人的参与，由人和机器进行对话。</a:t>
            </a:r>
            <a:endParaRPr kumimoji="1" lang="zh-CN" altLang="en-US" b="0" baseline="0" dirty="0">
              <a:latin typeface="Times New Roman" panose="02020603050405020304" pitchFamily="18" charset="0"/>
              <a:cs typeface="Times New Roman" panose="02020603050405020304" pitchFamily="18" charset="0"/>
            </a:endParaRPr>
          </a:p>
          <a:p>
            <a:pPr marL="0" marR="0" lvl="1" indent="0" algn="l" defTabSz="914400" rtl="0" eaLnBrk="1" fontAlgn="base" latinLnBrk="0" hangingPunct="1">
              <a:lnSpc>
                <a:spcPct val="100000"/>
              </a:lnSpc>
              <a:spcBef>
                <a:spcPct val="0"/>
              </a:spcBef>
              <a:spcAft>
                <a:spcPct val="0"/>
              </a:spcAft>
              <a:buClrTx/>
              <a:buSzTx/>
              <a:buFontTx/>
              <a:buNone/>
              <a:defRPr/>
            </a:pPr>
            <a:r>
              <a:rPr lang="en-US" altLang="zh-CN" dirty="0">
                <a:latin typeface="Times New Roman" panose="02020603050405020304" pitchFamily="18" charset="0"/>
                <a:cs typeface="Times New Roman" panose="02020603050405020304" pitchFamily="18" charset="0"/>
                <a:sym typeface="+mn-ea"/>
              </a:rPr>
              <a:t>An ideal evaluation method for CQA systems would involve human 	participation. However, such way is accurate but also </a:t>
            </a:r>
            <a:r>
              <a:rPr lang="en-US" altLang="zh-CN" dirty="0">
                <a:solidFill>
                  <a:srgbClr val="FF0000"/>
                </a:solidFill>
                <a:latin typeface="Times New Roman" panose="02020603050405020304" pitchFamily="18" charset="0"/>
                <a:cs typeface="Times New Roman" panose="02020603050405020304" pitchFamily="18" charset="0"/>
                <a:sym typeface="+mn-ea"/>
              </a:rPr>
              <a:t>expensive</a:t>
            </a:r>
            <a:r>
              <a:rPr lang="en-US" altLang="zh-CN" dirty="0">
                <a:latin typeface="Times New Roman" panose="02020603050405020304" pitchFamily="18" charset="0"/>
                <a:cs typeface="Times New Roman" panose="02020603050405020304" pitchFamily="18" charset="0"/>
                <a:sym typeface="+mn-ea"/>
              </a:rPr>
              <a:t>. </a:t>
            </a:r>
            <a:endParaRPr kumimoji="1" lang="zh-CN" altLang="en-US" b="0" baseline="0" dirty="0">
              <a:latin typeface="Times New Roman" panose="02020603050405020304" pitchFamily="18" charset="0"/>
              <a:cs typeface="Times New Roman" panose="02020603050405020304" pitchFamily="18" charset="0"/>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600"/>
              </a:spcBef>
              <a:spcAft>
                <a:spcPts val="1200"/>
              </a:spcAft>
              <a:buClr>
                <a:srgbClr val="B9251C"/>
              </a:buClr>
              <a:buSzPct val="50000"/>
              <a:buFont typeface="Wingdings" panose="05000000000000000000" pitchFamily="2" charset="2"/>
              <a:buNone/>
              <a:defRPr/>
            </a:pPr>
            <a:r>
              <a:rPr lang="zh-CN" altLang="en-US" sz="1200" dirty="0">
                <a:latin typeface="Times New Roman" panose="02020603050405020304" pitchFamily="18" charset="0"/>
                <a:cs typeface="Times New Roman" panose="02020603050405020304" pitchFamily="18" charset="0"/>
              </a:rPr>
              <a:t>这是一个对话数据集</a:t>
            </a:r>
            <a:r>
              <a:rPr lang="en-US" altLang="zh-CN" sz="1200" dirty="0">
                <a:latin typeface="Times New Roman" panose="02020603050405020304" pitchFamily="18" charset="0"/>
                <a:cs typeface="Times New Roman" panose="02020603050405020304" pitchFamily="18" charset="0"/>
              </a:rPr>
              <a:t>QuAC dev</a:t>
            </a:r>
            <a:r>
              <a:rPr lang="zh-CN" altLang="en-US" sz="1200" dirty="0">
                <a:latin typeface="Times New Roman" panose="02020603050405020304" pitchFamily="18" charset="0"/>
                <a:cs typeface="Times New Roman" panose="02020603050405020304" pitchFamily="18" charset="0"/>
              </a:rPr>
              <a:t>集上的一个例子，在评估时，模型基于参考</a:t>
            </a:r>
            <a:r>
              <a:rPr lang="en-US" altLang="zh-CN" sz="1200" dirty="0">
                <a:latin typeface="Times New Roman" panose="02020603050405020304" pitchFamily="18" charset="0"/>
                <a:cs typeface="Times New Roman" panose="02020603050405020304" pitchFamily="18" charset="0"/>
              </a:rPr>
              <a:t>wiki</a:t>
            </a:r>
            <a:r>
              <a:rPr lang="zh-CN" altLang="en-US" sz="1200" dirty="0">
                <a:latin typeface="Times New Roman" panose="02020603050405020304" pitchFamily="18" charset="0"/>
                <a:cs typeface="Times New Roman" panose="02020603050405020304" pitchFamily="18" charset="0"/>
              </a:rPr>
              <a:t>文章</a:t>
            </a:r>
            <a:r>
              <a:rPr lang="en-US" altLang="zh-CN" sz="1200"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，和提前收集好的人</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人对话历史，</a:t>
            </a:r>
            <a:r>
              <a:rPr lang="zh-CN" altLang="en-US" b="1" dirty="0">
                <a:latin typeface="Times New Roman" panose="02020603050405020304" pitchFamily="18" charset="0"/>
                <a:cs typeface="Times New Roman" panose="02020603050405020304" pitchFamily="18" charset="0"/>
              </a:rPr>
              <a:t>模型对当前问题</a:t>
            </a:r>
            <a:r>
              <a:rPr lang="en-US" altLang="zh-CN" b="1" dirty="0">
                <a:latin typeface="Times New Roman" panose="02020603050405020304" pitchFamily="18" charset="0"/>
                <a:cs typeface="Times New Roman" panose="02020603050405020304" pitchFamily="18" charset="0"/>
              </a:rPr>
              <a:t>Q2</a:t>
            </a:r>
            <a:r>
              <a:rPr lang="zh-CN" altLang="en-US" b="1" dirty="0">
                <a:latin typeface="Times New Roman" panose="02020603050405020304" pitchFamily="18" charset="0"/>
                <a:cs typeface="Times New Roman" panose="02020603050405020304" pitchFamily="18" charset="0"/>
              </a:rPr>
              <a:t>给出预测，</a:t>
            </a: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en-US" altLang="zh-CN"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en-US" altLang="zh-CN"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en-US" altLang="zh-CN" sz="1200" dirty="0">
                <a:latin typeface="Times New Roman" panose="02020603050405020304" pitchFamily="18" charset="0"/>
                <a:cs typeface="Times New Roman" panose="02020603050405020304" pitchFamily="18" charset="0"/>
              </a:rPr>
              <a:t>Hank Azaria </a:t>
            </a:r>
            <a:r>
              <a:rPr lang="zh-CN" altLang="en-US" sz="1200" b="1" dirty="0">
                <a:latin typeface="Times New Roman" panose="02020603050405020304" pitchFamily="18" charset="0"/>
                <a:cs typeface="Times New Roman" panose="02020603050405020304" pitchFamily="18" charset="0"/>
              </a:rPr>
              <a:t>汉克·阿扎利亚</a:t>
            </a: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zh-CN" altLang="en-US" sz="1200" b="1" dirty="0">
                <a:latin typeface="Times New Roman" panose="02020603050405020304" pitchFamily="18" charset="0"/>
                <a:cs typeface="Times New Roman" panose="02020603050405020304" pitchFamily="18" charset="0"/>
              </a:rPr>
              <a:t>这边是</a:t>
            </a:r>
            <a:r>
              <a:rPr lang="en-US" altLang="zh-CN" sz="1200" b="1" dirty="0">
                <a:latin typeface="Times New Roman" panose="02020603050405020304" pitchFamily="18" charset="0"/>
                <a:cs typeface="Times New Roman" panose="02020603050405020304" pitchFamily="18" charset="0"/>
              </a:rPr>
              <a:t>QuAC</a:t>
            </a:r>
            <a:r>
              <a:rPr lang="zh-CN" altLang="en-US" sz="1200" b="1" dirty="0">
                <a:latin typeface="Times New Roman" panose="02020603050405020304" pitchFamily="18" charset="0"/>
                <a:cs typeface="Times New Roman" panose="02020603050405020304" pitchFamily="18" charset="0"/>
              </a:rPr>
              <a:t>榜单。其中第二名是我们在</a:t>
            </a:r>
            <a:r>
              <a:rPr lang="en-US" altLang="zh-CN" sz="1200" b="1" dirty="0">
                <a:latin typeface="Times New Roman" panose="02020603050405020304" pitchFamily="18" charset="0"/>
                <a:cs typeface="Times New Roman" panose="02020603050405020304" pitchFamily="18" charset="0"/>
              </a:rPr>
              <a:t>22</a:t>
            </a:r>
            <a:r>
              <a:rPr lang="zh-CN" altLang="en-US" sz="1200" b="1" dirty="0">
                <a:latin typeface="Times New Roman" panose="02020603050405020304" pitchFamily="18" charset="0"/>
                <a:cs typeface="Times New Roman" panose="02020603050405020304" pitchFamily="18" charset="0"/>
              </a:rPr>
              <a:t>年提交的模型</a:t>
            </a: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zh-CN" altLang="en-US" sz="1200" b="1" dirty="0">
                <a:latin typeface="Times New Roman" panose="02020603050405020304" pitchFamily="18" charset="0"/>
                <a:cs typeface="Times New Roman" panose="02020603050405020304" pitchFamily="18" charset="0"/>
              </a:rPr>
              <a:t>但是如果我们拿这个模型在刚刚的</a:t>
            </a:r>
            <a:r>
              <a:rPr lang="zh-CN" altLang="en-US" sz="1200" b="1" dirty="0">
                <a:latin typeface="Times New Roman" panose="02020603050405020304" pitchFamily="18" charset="0"/>
                <a:cs typeface="Times New Roman" panose="02020603050405020304" pitchFamily="18" charset="0"/>
              </a:rPr>
              <a:t>例子上预测，我们发现模型对</a:t>
            </a:r>
            <a:r>
              <a:rPr lang="en-US" altLang="zh-CN" sz="1200" b="1" dirty="0">
                <a:latin typeface="Times New Roman" panose="02020603050405020304" pitchFamily="18" charset="0"/>
                <a:cs typeface="Times New Roman" panose="02020603050405020304" pitchFamily="18" charset="0"/>
              </a:rPr>
              <a:t>Q1</a:t>
            </a:r>
            <a:r>
              <a:rPr lang="zh-CN" altLang="en-US" sz="1200" b="1" dirty="0">
                <a:latin typeface="Times New Roman" panose="02020603050405020304" pitchFamily="18" charset="0"/>
                <a:cs typeface="Times New Roman" panose="02020603050405020304" pitchFamily="18" charset="0"/>
              </a:rPr>
              <a:t>是预测错误的。</a:t>
            </a: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b="1"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zh-CN" altLang="en-US" sz="1200" b="1" dirty="0">
                <a:latin typeface="Times New Roman" panose="02020603050405020304" pitchFamily="18" charset="0"/>
                <a:cs typeface="Times New Roman" panose="02020603050405020304" pitchFamily="18" charset="0"/>
              </a:rPr>
              <a:t>所以模型真实的对话效果没有榜单展示的那么好，因为模型可能在对话的第一个问题就卡住了，显然后面的和</a:t>
            </a:r>
            <a:r>
              <a:rPr lang="en-US" altLang="zh-CN" sz="1200" b="1" dirty="0">
                <a:latin typeface="Times New Roman" panose="02020603050405020304" pitchFamily="18" charset="0"/>
                <a:cs typeface="Times New Roman" panose="02020603050405020304" pitchFamily="18" charset="0"/>
              </a:rPr>
              <a:t>Q1</a:t>
            </a:r>
            <a:r>
              <a:rPr lang="zh-CN" altLang="en-US" sz="1200" b="1" dirty="0">
                <a:latin typeface="Times New Roman" panose="02020603050405020304" pitchFamily="18" charset="0"/>
                <a:cs typeface="Times New Roman" panose="02020603050405020304" pitchFamily="18" charset="0"/>
              </a:rPr>
              <a:t>相关问题是没有办法回答正确的。</a:t>
            </a: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zh-CN" altLang="en-US" sz="1200" dirty="0">
                <a:latin typeface="Times New Roman" panose="02020603050405020304" pitchFamily="18" charset="0"/>
                <a:cs typeface="Times New Roman" panose="02020603050405020304" pitchFamily="18" charset="0"/>
              </a:rPr>
              <a:t>换句话说，这种评估方式，并没有遵从</a:t>
            </a:r>
            <a:r>
              <a:rPr lang="zh-CN" altLang="en-US" sz="1200" dirty="0">
                <a:latin typeface="Times New Roman" panose="02020603050405020304" pitchFamily="18" charset="0"/>
                <a:cs typeface="Times New Roman" panose="02020603050405020304" pitchFamily="18" charset="0"/>
              </a:rPr>
              <a:t>真实发生，自然的对话场景，得出来的指标是</a:t>
            </a:r>
            <a:r>
              <a:rPr lang="zh-CN" altLang="en-US" sz="1200" dirty="0">
                <a:latin typeface="Times New Roman" panose="02020603050405020304" pitchFamily="18" charset="0"/>
                <a:cs typeface="Times New Roman" panose="02020603050405020304" pitchFamily="18" charset="0"/>
              </a:rPr>
              <a:t>虚高的。</a:t>
            </a: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sym typeface="+mn-ea"/>
              </a:rPr>
              <a:t>其中最重要的</a:t>
            </a:r>
            <a:r>
              <a:rPr lang="en-US" altLang="zh-CN" b="1" dirty="0">
                <a:latin typeface="Times New Roman" panose="02020603050405020304" pitchFamily="18" charset="0"/>
                <a:cs typeface="Times New Roman" panose="02020603050405020304" pitchFamily="18" charset="0"/>
                <a:sym typeface="+mn-ea"/>
              </a:rPr>
              <a:t>F1</a:t>
            </a:r>
            <a:r>
              <a:rPr lang="zh-CN" altLang="en-US" b="1" dirty="0">
                <a:latin typeface="Times New Roman" panose="02020603050405020304" pitchFamily="18" charset="0"/>
                <a:cs typeface="Times New Roman" panose="02020603050405020304" pitchFamily="18" charset="0"/>
                <a:sym typeface="+mn-ea"/>
              </a:rPr>
              <a:t>指标通过刚刚提到的方式计算得到的</a:t>
            </a:r>
            <a:endParaRPr lang="zh-CN" altLang="en-US" sz="1200" dirty="0">
              <a:latin typeface="Times New Roman" panose="02020603050405020304" pitchFamily="18" charset="0"/>
              <a:cs typeface="Times New Roman" panose="02020603050405020304" pitchFamily="18" charset="0"/>
            </a:endParaRPr>
          </a:p>
          <a:p>
            <a:pPr eaLnBrk="1" hangingPunct="1">
              <a:spcBef>
                <a:spcPts val="600"/>
              </a:spcBef>
              <a:spcAft>
                <a:spcPts val="1200"/>
              </a:spcAft>
              <a:buClr>
                <a:srgbClr val="B9251C"/>
              </a:buClr>
              <a:buSzPct val="50000"/>
              <a:buFont typeface="Wingdings" panose="05000000000000000000" pitchFamily="2" charset="2"/>
              <a:buNone/>
              <a:defRPr/>
            </a:pPr>
            <a:r>
              <a:rPr lang="zh-CN" altLang="en-US" b="1" dirty="0">
                <a:latin typeface="Times New Roman" panose="02020603050405020304" pitchFamily="18" charset="0"/>
                <a:cs typeface="Times New Roman" panose="02020603050405020304" pitchFamily="18" charset="0"/>
                <a:sym typeface="+mn-ea"/>
              </a:rPr>
              <a:t>汉克·阿扎利亚</a:t>
            </a:r>
            <a:endParaRPr lang="zh-CN" altLang="en-US" sz="1200" dirty="0">
              <a:latin typeface="Times New Roman" panose="02020603050405020304" pitchFamily="18" charset="0"/>
              <a:cs typeface="Times New Roman" panose="02020603050405020304" pitchFamily="18" charset="0"/>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0"/>
              </a:spcBef>
              <a:spcAft>
                <a:spcPct val="0"/>
              </a:spcAft>
              <a:buClrTx/>
              <a:buSzTx/>
              <a:buFontTx/>
              <a:buNone/>
              <a:defRPr/>
            </a:pPr>
            <a:r>
              <a:rPr lang="zh-CN" altLang="en-US" sz="1200" b="0" i="0" kern="1200" dirty="0">
                <a:solidFill>
                  <a:schemeClr val="tx1"/>
                </a:solidFill>
                <a:effectLst/>
                <a:latin typeface="+mn-lt"/>
                <a:ea typeface="+mn-ea"/>
                <a:cs typeface="+mn-cs"/>
              </a:rPr>
              <a:t>我们调研了已有的工作。</a:t>
            </a: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sz="1200" b="0" i="0" kern="1200" dirty="0">
                <a:solidFill>
                  <a:schemeClr val="tx1"/>
                </a:solidFill>
                <a:effectLst/>
                <a:latin typeface="+mn-lt"/>
                <a:ea typeface="+mn-ea"/>
                <a:cs typeface="+mn-cs"/>
              </a:rPr>
              <a:t>使用模型自己的预测的作为</a:t>
            </a:r>
            <a:r>
              <a:rPr lang="zh-CN" altLang="en-US" sz="1200" b="0" i="0" kern="1200" dirty="0">
                <a:solidFill>
                  <a:schemeClr val="tx1"/>
                </a:solidFill>
                <a:effectLst/>
                <a:latin typeface="+mn-lt"/>
                <a:ea typeface="+mn-ea"/>
                <a:cs typeface="+mn-cs"/>
              </a:rPr>
              <a:t>对话历史。</a:t>
            </a: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sz="1200" b="0" i="0" kern="1200" dirty="0">
                <a:solidFill>
                  <a:schemeClr val="tx1"/>
                </a:solidFill>
                <a:effectLst/>
                <a:latin typeface="+mn-lt"/>
                <a:ea typeface="+mn-ea"/>
                <a:cs typeface="+mn-cs"/>
              </a:rPr>
              <a:t>因为所有的问题都是提前收集好的，如果使用预测的答案作为历史，会使得一些问题变得无效</a:t>
            </a: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sz="1200" b="0" i="0" kern="1200" dirty="0">
                <a:solidFill>
                  <a:schemeClr val="tx1"/>
                </a:solidFill>
                <a:effectLst/>
                <a:latin typeface="+mn-lt"/>
                <a:ea typeface="+mn-ea"/>
                <a:cs typeface="+mn-cs"/>
              </a:rPr>
              <a:t>而提问一些无效的非法的问题，也不能测试出</a:t>
            </a:r>
            <a:r>
              <a:rPr lang="en-US" altLang="zh-CN" sz="1200" b="0" i="0" kern="1200" dirty="0">
                <a:solidFill>
                  <a:schemeClr val="tx1"/>
                </a:solidFill>
                <a:effectLst/>
                <a:latin typeface="+mn-lt"/>
                <a:ea typeface="+mn-ea"/>
                <a:cs typeface="+mn-cs"/>
              </a:rPr>
              <a:t>CQA</a:t>
            </a:r>
            <a:r>
              <a:rPr lang="zh-CN" altLang="en-US" sz="1200" b="0" i="0" kern="1200" dirty="0">
                <a:solidFill>
                  <a:schemeClr val="tx1"/>
                </a:solidFill>
                <a:effectLst/>
                <a:latin typeface="+mn-lt"/>
                <a:ea typeface="+mn-ea"/>
                <a:cs typeface="+mn-cs"/>
              </a:rPr>
              <a:t>模型的</a:t>
            </a:r>
            <a:r>
              <a:rPr lang="zh-CN" altLang="en-US" sz="1200" b="0" i="0" kern="1200" dirty="0">
                <a:solidFill>
                  <a:schemeClr val="tx1"/>
                </a:solidFill>
                <a:effectLst/>
                <a:latin typeface="+mn-lt"/>
                <a:ea typeface="+mn-ea"/>
                <a:cs typeface="+mn-cs"/>
              </a:rPr>
              <a:t>性能</a:t>
            </a: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effectLst/>
                <a:sym typeface="+mn-ea"/>
              </a:rPr>
              <a:t>针对这个动机，</a:t>
            </a:r>
            <a:endParaRPr lang="en-US" altLang="zh-CN"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en-US" altLang="zh-CN" dirty="0">
                <a:effectLst/>
                <a:sym typeface="+mn-ea"/>
              </a:rPr>
              <a:t>Auto-pred</a:t>
            </a:r>
            <a:r>
              <a:rPr lang="zh-CN" altLang="en-US" dirty="0">
                <a:effectLst/>
                <a:sym typeface="+mn-ea"/>
              </a:rPr>
              <a:t>的缺陷。</a:t>
            </a:r>
            <a:endParaRPr lang="zh-CN" altLang="en-US"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effectLst/>
                <a:sym typeface="+mn-ea"/>
              </a:rPr>
              <a:t>是一种直观的解决办法，</a:t>
            </a:r>
            <a:endParaRPr lang="zh-CN" altLang="en-US" dirty="0">
              <a:effectLst/>
              <a:sym typeface="+mn-ea"/>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effectLst/>
                <a:sym typeface="+mn-ea"/>
              </a:rPr>
              <a:t>，因为对话发生了改变</a:t>
            </a:r>
            <a:endParaRPr lang="zh-CN" altLang="en-US" sz="1200" b="0" i="0" kern="1200" dirty="0">
              <a:solidFill>
                <a:schemeClr val="tx1"/>
              </a:solidFill>
              <a:effectLst/>
              <a:latin typeface="+mn-lt"/>
              <a:ea typeface="+mn-ea"/>
              <a:cs typeface="+mn-cs"/>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0"/>
              </a:spcBef>
              <a:spcAft>
                <a:spcPct val="0"/>
              </a:spcAft>
              <a:buClrTx/>
              <a:buSzTx/>
              <a:buFontTx/>
              <a:buNone/>
              <a:defRPr/>
            </a:pPr>
            <a:r>
              <a:rPr lang="zh-CN" altLang="en-US" sz="1200" b="0" i="0" kern="1200" dirty="0">
                <a:solidFill>
                  <a:schemeClr val="tx1"/>
                </a:solidFill>
                <a:effectLst/>
                <a:latin typeface="+mn-lt"/>
                <a:ea typeface="+mn-ea"/>
                <a:cs typeface="+mn-cs"/>
              </a:rPr>
              <a:t>针对上面的问题，</a:t>
            </a:r>
            <a:r>
              <a:rPr lang="en-US" altLang="zh-CN" sz="1200" b="0" i="0" kern="1200" dirty="0">
                <a:solidFill>
                  <a:schemeClr val="tx1"/>
                </a:solidFill>
                <a:effectLst/>
                <a:latin typeface="+mn-lt"/>
                <a:ea typeface="+mn-ea"/>
                <a:cs typeface="+mn-cs"/>
              </a:rPr>
              <a:t>Li</a:t>
            </a:r>
            <a:r>
              <a:rPr lang="zh-CN" altLang="en-US" sz="1200" b="0" i="0" kern="1200" dirty="0">
                <a:solidFill>
                  <a:schemeClr val="tx1"/>
                </a:solidFill>
                <a:effectLst/>
                <a:latin typeface="+mn-lt"/>
                <a:ea typeface="+mn-ea"/>
                <a:cs typeface="+mn-cs"/>
              </a:rPr>
              <a:t>提出检测出这些无效问题，并把无效问题中的</a:t>
            </a:r>
            <a:r>
              <a:rPr lang="zh-CN" altLang="en-US" dirty="0">
                <a:effectLst/>
                <a:sym typeface="+mn-ea"/>
              </a:rPr>
              <a:t>指代使用正确的实体</a:t>
            </a:r>
            <a:r>
              <a:rPr lang="zh-CN" altLang="en-US" dirty="0">
                <a:effectLst/>
                <a:sym typeface="+mn-ea"/>
              </a:rPr>
              <a:t>进行替换</a:t>
            </a:r>
            <a:r>
              <a:rPr lang="zh-CN" altLang="en-US" dirty="0">
                <a:effectLst/>
                <a:sym typeface="+mn-ea"/>
              </a:rPr>
              <a:t>。</a:t>
            </a:r>
            <a:endParaRPr lang="zh-CN" altLang="en-US"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en-US" altLang="zh-CN"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en-US" altLang="zh-CN"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sz="1200" b="0" i="0" kern="1200" dirty="0">
                <a:solidFill>
                  <a:schemeClr val="tx1"/>
                </a:solidFill>
                <a:effectLst/>
                <a:latin typeface="+mn-lt"/>
                <a:ea typeface="+mn-ea"/>
                <a:cs typeface="+mn-cs"/>
              </a:rPr>
              <a:t>我们大概随机选取</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个对话，包含</a:t>
            </a:r>
            <a:r>
              <a:rPr lang="en-US" altLang="zh-CN" sz="1200" b="0" i="0" kern="1200" dirty="0">
                <a:solidFill>
                  <a:schemeClr val="tx1"/>
                </a:solidFill>
                <a:effectLst/>
                <a:latin typeface="+mn-lt"/>
                <a:ea typeface="+mn-ea"/>
                <a:cs typeface="+mn-cs"/>
              </a:rPr>
              <a:t>141</a:t>
            </a:r>
            <a:r>
              <a:rPr lang="zh-CN" altLang="en-US" sz="1200" b="0" i="0" kern="1200" dirty="0">
                <a:solidFill>
                  <a:schemeClr val="tx1"/>
                </a:solidFill>
                <a:effectLst/>
                <a:latin typeface="+mn-lt"/>
                <a:ea typeface="+mn-ea"/>
                <a:cs typeface="+mn-cs"/>
              </a:rPr>
              <a:t>个问题，其中</a:t>
            </a:r>
            <a:r>
              <a:rPr lang="en-US" altLang="zh-CN" sz="1200" b="0" i="0" kern="1200" dirty="0">
                <a:solidFill>
                  <a:schemeClr val="tx1"/>
                </a:solidFill>
                <a:effectLst/>
                <a:latin typeface="+mn-lt"/>
                <a:ea typeface="+mn-ea"/>
                <a:cs typeface="+mn-cs"/>
              </a:rPr>
              <a:t>93</a:t>
            </a:r>
            <a:r>
              <a:rPr lang="zh-CN" altLang="en-US" sz="1200" b="0" i="0" kern="1200" dirty="0">
                <a:solidFill>
                  <a:schemeClr val="tx1"/>
                </a:solidFill>
                <a:effectLst/>
                <a:latin typeface="+mn-lt"/>
                <a:ea typeface="+mn-ea"/>
                <a:cs typeface="+mn-cs"/>
              </a:rPr>
              <a:t>个问题是含有指代的，评估时遇到一个表现不好的模型，大概会导致其中</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个左右的问题被重写成和上下文无关的问题，这极大的减弱了评估</a:t>
            </a:r>
            <a:r>
              <a:rPr lang="zh-CN" altLang="en-US" sz="1200" b="0" i="0" kern="1200" dirty="0">
                <a:solidFill>
                  <a:schemeClr val="tx1"/>
                </a:solidFill>
                <a:effectLst/>
                <a:latin typeface="+mn-lt"/>
                <a:ea typeface="+mn-ea"/>
                <a:cs typeface="+mn-cs"/>
              </a:rPr>
              <a:t>中的对话</a:t>
            </a:r>
            <a:r>
              <a:rPr lang="zh-CN" altLang="en-US" sz="1200" b="0" i="0" kern="1200" dirty="0">
                <a:solidFill>
                  <a:schemeClr val="tx1"/>
                </a:solidFill>
                <a:effectLst/>
                <a:latin typeface="+mn-lt"/>
                <a:ea typeface="+mn-ea"/>
                <a:cs typeface="+mn-cs"/>
              </a:rPr>
              <a:t>属性。</a:t>
            </a: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en-US" altLang="zh-CN" sz="1200" b="0"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sz="1200" b="0" i="0" kern="1200" dirty="0">
              <a:solidFill>
                <a:schemeClr val="tx1"/>
              </a:solidFill>
              <a:effectLst/>
              <a:latin typeface="+mn-lt"/>
              <a:ea typeface="+mn-ea"/>
              <a:cs typeface="+mn-cs"/>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effectLst/>
                <a:sym typeface="+mn-ea"/>
              </a:rPr>
              <a:t>去年的</a:t>
            </a:r>
            <a:r>
              <a:rPr lang="en-US" altLang="zh-CN" dirty="0">
                <a:effectLst/>
                <a:sym typeface="+mn-ea"/>
              </a:rPr>
              <a:t>acl outstanding </a:t>
            </a:r>
            <a:r>
              <a:rPr lang="zh-CN" altLang="en-US" dirty="0">
                <a:effectLst/>
                <a:sym typeface="+mn-ea"/>
              </a:rPr>
              <a:t>论文提出了新的方法。他们仍然使用真实发生的对话历史，</a:t>
            </a:r>
            <a:endParaRPr lang="zh-CN" altLang="en-US" sz="1200" b="0" i="0" kern="1200" dirty="0">
              <a:solidFill>
                <a:schemeClr val="tx1"/>
              </a:solidFill>
              <a:effectLst/>
              <a:latin typeface="+mn-lt"/>
              <a:ea typeface="+mn-ea"/>
              <a:cs typeface="+mn-cs"/>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0"/>
              </a:spcBef>
              <a:spcAft>
                <a:spcPts val="1200"/>
              </a:spcAft>
              <a:buClr>
                <a:srgbClr val="B9251C"/>
              </a:buClr>
              <a:buSzPct val="50000"/>
              <a:buFont typeface="Wingdings" panose="05000000000000000000" pitchFamily="2" charset="2"/>
              <a:buNone/>
              <a:defRPr/>
            </a:pPr>
            <a:r>
              <a:rPr lang="zh-CN" altLang="en-US" dirty="0">
                <a:solidFill>
                  <a:srgbClr val="333333"/>
                </a:solidFill>
                <a:effectLst/>
                <a:latin typeface="Helvetica Neue" panose="02000503000000020004"/>
                <a:sym typeface="+mn-ea"/>
              </a:rPr>
              <a:t>因此我们期望对话</a:t>
            </a:r>
            <a:r>
              <a:rPr lang="zh-CN" altLang="en-US" dirty="0">
                <a:solidFill>
                  <a:srgbClr val="333333"/>
                </a:solidFill>
                <a:effectLst/>
                <a:latin typeface="Helvetica Neue" panose="02000503000000020004"/>
                <a:sym typeface="+mn-ea"/>
              </a:rPr>
              <a:t>评估能够实现这几点</a:t>
            </a:r>
            <a:endParaRPr lang="zh-CN" altLang="en-US"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r>
              <a:rPr lang="zh-CN" altLang="en-US" dirty="0">
                <a:solidFill>
                  <a:srgbClr val="333333"/>
                </a:solidFill>
                <a:effectLst/>
                <a:latin typeface="Helvetica Neue" panose="02000503000000020004"/>
                <a:sym typeface="+mn-ea"/>
              </a:rPr>
              <a:t>还是在训练集上训练，在独立同分布的测试集上进行评估。</a:t>
            </a:r>
            <a:endParaRPr lang="zh-CN" altLang="en-US"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b="0" i="0" dirty="0">
                <a:solidFill>
                  <a:srgbClr val="333333"/>
                </a:solidFill>
                <a:effectLst/>
                <a:latin typeface="Helvetica Neue" panose="02000503000000020004"/>
              </a:rPr>
              <a:t>##############</a:t>
            </a:r>
            <a:endParaRPr lang="zh-CN" altLang="en-US"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zh-CN" altLang="en-US" sz="1200" b="0" i="0" dirty="0">
                <a:solidFill>
                  <a:srgbClr val="333333"/>
                </a:solidFill>
                <a:effectLst/>
                <a:latin typeface="Helvetica Neue" panose="02000503000000020004"/>
              </a:rPr>
              <a:t>我们在做这篇论文的时候，最有意义的找到</a:t>
            </a:r>
            <a:r>
              <a:rPr lang="zh-CN" altLang="en-US" sz="1200" b="0" i="0" dirty="0">
                <a:solidFill>
                  <a:srgbClr val="333333"/>
                </a:solidFill>
                <a:effectLst/>
                <a:latin typeface="Helvetica Neue" panose="02000503000000020004"/>
              </a:rPr>
              <a:t>了这个</a:t>
            </a:r>
            <a:r>
              <a:rPr lang="zh-CN" altLang="en-US" sz="1200" b="0" i="0" dirty="0">
                <a:solidFill>
                  <a:srgbClr val="333333"/>
                </a:solidFill>
                <a:effectLst/>
                <a:latin typeface="Helvetica Neue" panose="02000503000000020004"/>
              </a:rPr>
              <a:t>动机</a:t>
            </a:r>
            <a:endParaRPr lang="zh-CN" altLang="en-US" sz="1200" b="0" i="0" dirty="0">
              <a:solidFill>
                <a:srgbClr val="333333"/>
              </a:solidFill>
              <a:effectLst/>
              <a:latin typeface="Helvetica Neue" panose="02000503000000020004"/>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rPr>
              <a:t>Q agent</a:t>
            </a:r>
            <a:r>
              <a:rPr lang="zh-CN" altLang="en-US" sz="1200" b="0" i="0" dirty="0">
                <a:solidFill>
                  <a:srgbClr val="333333"/>
                </a:solidFill>
                <a:effectLst/>
                <a:latin typeface="Helvetica Neue" panose="02000503000000020004"/>
              </a:rPr>
              <a:t>作为面试官对</a:t>
            </a:r>
            <a:r>
              <a:rPr lang="en-US" altLang="zh-CN" sz="1200" b="0" i="0" dirty="0">
                <a:solidFill>
                  <a:srgbClr val="333333"/>
                </a:solidFill>
                <a:effectLst/>
                <a:latin typeface="Helvetica Neue" panose="02000503000000020004"/>
              </a:rPr>
              <a:t>CQA</a:t>
            </a:r>
            <a:r>
              <a:rPr lang="zh-CN" altLang="en-US" sz="1200" b="0" i="0" dirty="0">
                <a:solidFill>
                  <a:srgbClr val="333333"/>
                </a:solidFill>
                <a:effectLst/>
                <a:latin typeface="Helvetica Neue" panose="02000503000000020004"/>
              </a:rPr>
              <a:t>作为测试，可以在</a:t>
            </a:r>
            <a:r>
              <a:rPr lang="en-US" altLang="zh-CN" sz="1200" b="0" i="0" dirty="0">
                <a:solidFill>
                  <a:srgbClr val="333333"/>
                </a:solidFill>
                <a:effectLst/>
                <a:latin typeface="Helvetica Neue" panose="02000503000000020004"/>
              </a:rPr>
              <a:t>CQA</a:t>
            </a:r>
            <a:r>
              <a:rPr lang="zh-CN" altLang="en-US" sz="1200" b="0" i="0" dirty="0">
                <a:solidFill>
                  <a:srgbClr val="333333"/>
                </a:solidFill>
                <a:effectLst/>
                <a:latin typeface="Helvetica Neue" panose="02000503000000020004"/>
              </a:rPr>
              <a:t>给出错误回答的时候，给予引导使其回答</a:t>
            </a:r>
            <a:r>
              <a:rPr lang="zh-CN" altLang="en-US" sz="1200" b="0" i="0" dirty="0">
                <a:solidFill>
                  <a:srgbClr val="333333"/>
                </a:solidFill>
                <a:effectLst/>
                <a:latin typeface="Helvetica Neue" panose="02000503000000020004"/>
              </a:rPr>
              <a:t>正确。</a:t>
            </a: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rPr>
              <a:t>question set </a:t>
            </a:r>
            <a:r>
              <a:rPr lang="zh-CN" altLang="en-US" sz="1200" b="0" i="0" dirty="0">
                <a:solidFill>
                  <a:srgbClr val="333333"/>
                </a:solidFill>
                <a:effectLst/>
                <a:latin typeface="Helvetica Neue" panose="02000503000000020004"/>
              </a:rPr>
              <a:t>来源于原始的</a:t>
            </a:r>
            <a:r>
              <a:rPr lang="zh-CN" altLang="en-US" sz="1200" b="0" i="0" dirty="0">
                <a:solidFill>
                  <a:srgbClr val="333333"/>
                </a:solidFill>
                <a:effectLst/>
                <a:latin typeface="Helvetica Neue" panose="02000503000000020004"/>
              </a:rPr>
              <a:t>数据集</a:t>
            </a: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rPr>
              <a:t>selector</a:t>
            </a:r>
            <a:r>
              <a:rPr lang="zh-CN" altLang="en-US" sz="1200" b="0" i="0" dirty="0">
                <a:solidFill>
                  <a:srgbClr val="333333"/>
                </a:solidFill>
                <a:effectLst/>
                <a:latin typeface="Helvetica Neue" panose="02000503000000020004"/>
              </a:rPr>
              <a:t>负责从问题集中按照顺序选取问题，来依次测试</a:t>
            </a:r>
            <a:r>
              <a:rPr lang="en-US" altLang="zh-CN" sz="1200" b="0" i="0" dirty="0">
                <a:solidFill>
                  <a:srgbClr val="333333"/>
                </a:solidFill>
                <a:effectLst/>
                <a:latin typeface="Helvetica Neue" panose="02000503000000020004"/>
              </a:rPr>
              <a:t>CQA </a:t>
            </a:r>
            <a:r>
              <a:rPr lang="zh-CN" altLang="en-US" sz="1200" b="0" i="0" dirty="0">
                <a:solidFill>
                  <a:srgbClr val="333333"/>
                </a:solidFill>
                <a:effectLst/>
                <a:latin typeface="Helvetica Neue" panose="02000503000000020004"/>
              </a:rPr>
              <a:t>模型，当被测模型回答对问题的时候，选择</a:t>
            </a:r>
            <a:r>
              <a:rPr lang="zh-CN" altLang="en-US" sz="1200" b="0" i="0" dirty="0">
                <a:solidFill>
                  <a:srgbClr val="333333"/>
                </a:solidFill>
                <a:effectLst/>
                <a:latin typeface="Helvetica Neue" panose="02000503000000020004"/>
              </a:rPr>
              <a:t>下一个题</a:t>
            </a: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dirty="0">
                <a:solidFill>
                  <a:srgbClr val="333333"/>
                </a:solidFill>
                <a:effectLst/>
                <a:latin typeface="Helvetica Neue" panose="02000503000000020004"/>
                <a:sym typeface="+mn-ea"/>
              </a:rPr>
              <a:t>generator</a:t>
            </a:r>
            <a:r>
              <a:rPr lang="zh-CN" altLang="en-US" dirty="0">
                <a:solidFill>
                  <a:srgbClr val="333333"/>
                </a:solidFill>
                <a:effectLst/>
                <a:latin typeface="Helvetica Neue" panose="02000503000000020004"/>
                <a:sym typeface="+mn-ea"/>
              </a:rPr>
              <a:t>，我们使用的</a:t>
            </a:r>
            <a:r>
              <a:rPr lang="en-US" altLang="zh-CN" dirty="0">
                <a:solidFill>
                  <a:srgbClr val="333333"/>
                </a:solidFill>
                <a:effectLst/>
                <a:latin typeface="Helvetica Neue" panose="02000503000000020004"/>
                <a:sym typeface="+mn-ea"/>
              </a:rPr>
              <a:t>ChatGPT</a:t>
            </a:r>
            <a:r>
              <a:rPr lang="zh-CN" altLang="en-US" dirty="0">
                <a:solidFill>
                  <a:srgbClr val="333333"/>
                </a:solidFill>
                <a:effectLst/>
                <a:latin typeface="Helvetica Neue" panose="02000503000000020004"/>
                <a:sym typeface="+mn-ea"/>
              </a:rPr>
              <a:t>实现，根据当前问题，当前错误预测，当前</a:t>
            </a:r>
            <a:r>
              <a:rPr lang="zh-CN" altLang="en-US" dirty="0">
                <a:solidFill>
                  <a:srgbClr val="333333"/>
                </a:solidFill>
                <a:effectLst/>
                <a:latin typeface="Helvetica Neue" panose="02000503000000020004"/>
                <a:sym typeface="+mn-ea"/>
              </a:rPr>
              <a:t>正确答案来生成澄清性问题</a:t>
            </a:r>
            <a:r>
              <a:rPr lang="en-US" altLang="zh-CN" dirty="0">
                <a:solidFill>
                  <a:srgbClr val="333333"/>
                </a:solidFill>
                <a:effectLst/>
                <a:latin typeface="Helvetica Neue" panose="02000503000000020004"/>
                <a:sym typeface="+mn-ea"/>
              </a:rPr>
              <a:t>(</a:t>
            </a:r>
            <a:r>
              <a:rPr lang="en-US" altLang="zh-CN" b="1" dirty="0">
                <a:solidFill>
                  <a:srgbClr val="FF0000"/>
                </a:solidFill>
                <a:effectLst/>
                <a:latin typeface="Helvetica Neue" panose="02000503000000020004"/>
                <a:sym typeface="+mn-ea"/>
              </a:rPr>
              <a:t>clarifying question)</a:t>
            </a:r>
            <a:endParaRPr lang="zh-CN" altLang="en-US" b="1" i="0" dirty="0">
              <a:solidFill>
                <a:srgbClr val="FF0000"/>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rPr>
              <a:t>######################</a:t>
            </a: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zh-CN" altLang="en-US" sz="1200" b="0" i="0" dirty="0">
                <a:solidFill>
                  <a:srgbClr val="333333"/>
                </a:solidFill>
                <a:effectLst/>
                <a:latin typeface="Helvetica Neue" panose="02000503000000020004"/>
              </a:rPr>
              <a:t>重要的判断</a:t>
            </a:r>
            <a:r>
              <a:rPr lang="zh-CN" altLang="en-US" sz="1200" b="0" i="0" dirty="0">
                <a:solidFill>
                  <a:srgbClr val="333333"/>
                </a:solidFill>
                <a:effectLst/>
                <a:latin typeface="Helvetica Neue" panose="02000503000000020004"/>
              </a:rPr>
              <a:t>条件</a:t>
            </a: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ts val="0"/>
              </a:spcBef>
              <a:spcAft>
                <a:spcPts val="1200"/>
              </a:spcAft>
              <a:buClr>
                <a:srgbClr val="B9251C"/>
              </a:buClr>
              <a:buSzPct val="50000"/>
              <a:buFont typeface="Wingdings" panose="05000000000000000000" pitchFamily="2" charset="2"/>
              <a:buNone/>
              <a:defRPr/>
            </a:pPr>
            <a:r>
              <a:rPr lang="zh-CN" altLang="en-US" b="1">
                <a:sym typeface="+mn-ea"/>
              </a:rPr>
              <a:t>设计了这套系统之后，我们的评估指标也发生了</a:t>
            </a:r>
            <a:r>
              <a:rPr lang="zh-CN" altLang="en-US" b="1">
                <a:sym typeface="+mn-ea"/>
              </a:rPr>
              <a:t>变化。</a:t>
            </a:r>
            <a:endParaRPr lang="zh-CN" altLang="en-US" b="1">
              <a:sym typeface="+mn-ea"/>
            </a:endParaRPr>
          </a:p>
          <a:p>
            <a:pPr eaLnBrk="1" hangingPunct="1">
              <a:spcBef>
                <a:spcPts val="0"/>
              </a:spcBef>
              <a:spcAft>
                <a:spcPts val="1200"/>
              </a:spcAft>
              <a:buClr>
                <a:srgbClr val="B9251C"/>
              </a:buClr>
              <a:buSzPct val="50000"/>
              <a:buFont typeface="Wingdings" panose="05000000000000000000" pitchFamily="2" charset="2"/>
              <a:buNone/>
              <a:defRPr/>
            </a:pPr>
            <a:r>
              <a:rPr lang="zh-CN" altLang="en-US" b="1">
                <a:sym typeface="+mn-ea"/>
              </a:rPr>
              <a:t>因为我们的</a:t>
            </a:r>
            <a:r>
              <a:rPr lang="en-US" altLang="zh-CN" b="1">
                <a:sym typeface="+mn-ea"/>
              </a:rPr>
              <a:t>Q agent</a:t>
            </a:r>
            <a:r>
              <a:rPr lang="zh-CN" altLang="en-US" b="1">
                <a:sym typeface="+mn-ea"/>
              </a:rPr>
              <a:t>要引导模型回答正确，所以之前的</a:t>
            </a:r>
            <a:r>
              <a:rPr lang="en-US" altLang="zh-CN" b="1">
                <a:sym typeface="+mn-ea"/>
              </a:rPr>
              <a:t>F1</a:t>
            </a:r>
            <a:r>
              <a:rPr lang="zh-CN" altLang="en-US" b="1">
                <a:sym typeface="+mn-ea"/>
              </a:rPr>
              <a:t>指标不能使用</a:t>
            </a:r>
            <a:r>
              <a:rPr lang="zh-CN" altLang="en-US" b="1">
                <a:sym typeface="+mn-ea"/>
              </a:rPr>
              <a:t>了。</a:t>
            </a:r>
            <a:endParaRPr lang="zh-CN" altLang="en-US" b="1">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1">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b="1">
              <a:sym typeface="+mn-ea"/>
            </a:endParaRPr>
          </a:p>
          <a:p>
            <a:pPr eaLnBrk="1" hangingPunct="1">
              <a:spcBef>
                <a:spcPts val="0"/>
              </a:spcBef>
              <a:spcAft>
                <a:spcPts val="1200"/>
              </a:spcAft>
              <a:buClr>
                <a:srgbClr val="B9251C"/>
              </a:buClr>
              <a:buSzPct val="50000"/>
              <a:buFont typeface="Wingdings" panose="05000000000000000000" pitchFamily="2" charset="2"/>
              <a:buNone/>
              <a:defRPr/>
            </a:pPr>
            <a:r>
              <a:rPr lang="zh-CN" altLang="en-US" b="1">
                <a:sym typeface="+mn-ea"/>
              </a:rPr>
              <a:t>于是我们根据对话的特性，设计了三个</a:t>
            </a:r>
            <a:r>
              <a:rPr lang="zh-CN" altLang="en-US" b="1">
                <a:sym typeface="+mn-ea"/>
              </a:rPr>
              <a:t>指标</a:t>
            </a:r>
            <a:endParaRPr lang="zh-CN" altLang="en-US" b="1">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zh-CN" altLang="en-US" sz="1200" b="0" i="0"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sym typeface="+mn-ea"/>
              </a:rPr>
              <a:t>QPR</a:t>
            </a:r>
            <a:r>
              <a:rPr lang="zh-CN" altLang="en-US" sz="1200" b="0" i="0" dirty="0">
                <a:solidFill>
                  <a:srgbClr val="333333"/>
                </a:solidFill>
                <a:effectLst/>
                <a:latin typeface="Helvetica Neue" panose="02000503000000020004"/>
                <a:sym typeface="+mn-ea"/>
              </a:rPr>
              <a:t>表示模型回答对问题使用的平均轮数，</a:t>
            </a:r>
            <a:r>
              <a:rPr lang="en-US" altLang="zh-CN" sz="1200" b="0" i="0" dirty="0">
                <a:solidFill>
                  <a:srgbClr val="333333"/>
                </a:solidFill>
                <a:effectLst/>
                <a:latin typeface="Helvetica Neue" panose="02000503000000020004"/>
                <a:sym typeface="+mn-ea"/>
              </a:rPr>
              <a:t>QPR</a:t>
            </a:r>
            <a:r>
              <a:rPr lang="zh-CN" altLang="en-US" sz="1200" b="0" i="0" dirty="0">
                <a:solidFill>
                  <a:srgbClr val="333333"/>
                </a:solidFill>
                <a:effectLst/>
                <a:latin typeface="Helvetica Neue" panose="02000503000000020004"/>
                <a:sym typeface="+mn-ea"/>
              </a:rPr>
              <a:t>越大，说明模型回答对问题需要的被提示的次数越多，</a:t>
            </a:r>
            <a:r>
              <a:rPr lang="zh-CN" altLang="en-US" sz="1200" b="0" i="0" dirty="0">
                <a:solidFill>
                  <a:srgbClr val="333333"/>
                </a:solidFill>
                <a:effectLst/>
                <a:latin typeface="Helvetica Neue" panose="02000503000000020004"/>
                <a:sym typeface="+mn-ea"/>
              </a:rPr>
              <a:t>被测模型的效果</a:t>
            </a:r>
            <a:r>
              <a:rPr lang="zh-CN" altLang="en-US" sz="1200" b="0" i="0" dirty="0">
                <a:solidFill>
                  <a:srgbClr val="333333"/>
                </a:solidFill>
                <a:effectLst/>
                <a:latin typeface="Helvetica Neue" panose="02000503000000020004"/>
                <a:sym typeface="+mn-ea"/>
              </a:rPr>
              <a:t>较差</a:t>
            </a:r>
            <a:endParaRPr lang="zh-CN" altLang="en-US" sz="1200" b="0" i="0" dirty="0">
              <a:solidFill>
                <a:srgbClr val="333333"/>
              </a:solidFill>
              <a:effectLst/>
              <a:latin typeface="Helvetica Neue" panose="02000503000000020004"/>
              <a:sym typeface="+mn-ea"/>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rPr>
              <a:t>PFR</a:t>
            </a:r>
            <a:r>
              <a:rPr lang="zh-CN" altLang="en-US" sz="1200" b="0" i="0" dirty="0">
                <a:solidFill>
                  <a:srgbClr val="333333"/>
                </a:solidFill>
                <a:effectLst/>
                <a:latin typeface="Helvetica Neue" panose="02000503000000020004"/>
              </a:rPr>
              <a:t>表示在</a:t>
            </a:r>
            <a:r>
              <a:rPr lang="en-US" altLang="zh-CN" sz="1200" b="0" i="0" dirty="0">
                <a:solidFill>
                  <a:srgbClr val="333333"/>
                </a:solidFill>
                <a:effectLst/>
                <a:latin typeface="Helvetica Neue" panose="02000503000000020004"/>
              </a:rPr>
              <a:t>Q agent</a:t>
            </a:r>
            <a:r>
              <a:rPr lang="zh-CN" altLang="en-US" sz="1200" b="0" i="0" dirty="0">
                <a:solidFill>
                  <a:srgbClr val="333333"/>
                </a:solidFill>
                <a:effectLst/>
                <a:latin typeface="Helvetica Neue" panose="02000503000000020004"/>
              </a:rPr>
              <a:t>提示下仍不能正确回答问题的比例，</a:t>
            </a:r>
            <a:r>
              <a:rPr lang="en-US" altLang="zh-CN" sz="1200" b="0" i="0" dirty="0">
                <a:solidFill>
                  <a:srgbClr val="333333"/>
                </a:solidFill>
                <a:effectLst/>
                <a:latin typeface="Helvetica Neue" panose="02000503000000020004"/>
              </a:rPr>
              <a:t>PFR</a:t>
            </a:r>
            <a:r>
              <a:rPr lang="zh-CN" altLang="en-US" sz="1200" b="0" i="0" dirty="0">
                <a:solidFill>
                  <a:srgbClr val="333333"/>
                </a:solidFill>
                <a:effectLst/>
                <a:latin typeface="Helvetica Neue" panose="02000503000000020004"/>
              </a:rPr>
              <a:t>越大，</a:t>
            </a:r>
            <a:r>
              <a:rPr lang="zh-CN" altLang="en-US" sz="1200" b="0" i="0" dirty="0">
                <a:solidFill>
                  <a:srgbClr val="333333"/>
                </a:solidFill>
                <a:effectLst/>
                <a:latin typeface="Helvetica Neue" panose="02000503000000020004"/>
              </a:rPr>
              <a:t>被测模型效果越差</a:t>
            </a: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endParaRPr lang="en-US" altLang="zh-CN" sz="1200" b="0" i="0" dirty="0">
              <a:solidFill>
                <a:srgbClr val="333333"/>
              </a:solidFill>
              <a:effectLst/>
              <a:latin typeface="Helvetica Neue" panose="02000503000000020004"/>
            </a:endParaRPr>
          </a:p>
          <a:p>
            <a:pPr eaLnBrk="1" hangingPunct="1">
              <a:spcBef>
                <a:spcPts val="0"/>
              </a:spcBef>
              <a:spcAft>
                <a:spcPts val="1200"/>
              </a:spcAft>
              <a:buClr>
                <a:srgbClr val="B9251C"/>
              </a:buClr>
              <a:buSzPct val="50000"/>
              <a:buFont typeface="Wingdings" panose="05000000000000000000" pitchFamily="2" charset="2"/>
              <a:buNone/>
              <a:defRPr/>
            </a:pPr>
            <a:r>
              <a:rPr lang="en-US" altLang="zh-CN" sz="1200" b="0" i="0" dirty="0">
                <a:solidFill>
                  <a:srgbClr val="333333"/>
                </a:solidFill>
                <a:effectLst/>
                <a:latin typeface="Helvetica Neue" panose="02000503000000020004"/>
              </a:rPr>
              <a:t>ACR</a:t>
            </a:r>
            <a:r>
              <a:rPr lang="zh-CN" altLang="en-US" sz="1200" b="0" i="0" dirty="0">
                <a:solidFill>
                  <a:srgbClr val="333333"/>
                </a:solidFill>
                <a:effectLst/>
                <a:latin typeface="Helvetica Neue" panose="02000503000000020004"/>
              </a:rPr>
              <a:t>表示模型在</a:t>
            </a:r>
            <a:r>
              <a:rPr lang="en-US" altLang="zh-CN" sz="1200" b="0" i="0" dirty="0">
                <a:solidFill>
                  <a:srgbClr val="333333"/>
                </a:solidFill>
                <a:effectLst/>
                <a:latin typeface="Helvetica Neue" panose="02000503000000020004"/>
              </a:rPr>
              <a:t>Q agent</a:t>
            </a:r>
            <a:r>
              <a:rPr lang="zh-CN" altLang="en-US" sz="1200" b="0" i="0" dirty="0">
                <a:solidFill>
                  <a:srgbClr val="333333"/>
                </a:solidFill>
                <a:effectLst/>
                <a:latin typeface="Helvetica Neue" panose="02000503000000020004"/>
              </a:rPr>
              <a:t>引导下从错误的拒绝的回答到正确给出</a:t>
            </a:r>
            <a:r>
              <a:rPr lang="zh-CN" altLang="en-US" sz="1200" b="0" i="0" dirty="0">
                <a:solidFill>
                  <a:srgbClr val="333333"/>
                </a:solidFill>
                <a:effectLst/>
                <a:latin typeface="Helvetica Neue" panose="02000503000000020004"/>
              </a:rPr>
              <a:t>答案，越大，模型</a:t>
            </a:r>
            <a:r>
              <a:rPr lang="zh-CN" altLang="en-US" sz="1200" b="0" i="0" dirty="0">
                <a:solidFill>
                  <a:srgbClr val="333333"/>
                </a:solidFill>
                <a:effectLst/>
                <a:latin typeface="Helvetica Neue" panose="02000503000000020004"/>
              </a:rPr>
              <a:t>越好</a:t>
            </a:r>
            <a:endParaRPr lang="zh-CN" altLang="en-US" sz="1200" b="0" i="0" dirty="0">
              <a:solidFill>
                <a:srgbClr val="333333"/>
              </a:solidFill>
              <a:effectLst/>
              <a:latin typeface="Helvetica Neue" panose="02000503000000020004"/>
            </a:endParaRPr>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0"/>
              </a:spcBef>
              <a:spcAft>
                <a:spcPct val="0"/>
              </a:spcAft>
              <a:buClrTx/>
              <a:buSzTx/>
              <a:buFontTx/>
              <a:buNone/>
              <a:defRPr/>
            </a:pPr>
            <a:r>
              <a:rPr lang="zh-CN" altLang="en-US">
                <a:sym typeface="+mn-ea"/>
              </a:rPr>
              <a:t>我们选择了四个架构不同的</a:t>
            </a:r>
            <a:r>
              <a:rPr lang="zh-CN" altLang="en-US">
                <a:sym typeface="+mn-ea"/>
              </a:rPr>
              <a:t>被测模型，注重对话理解对话建模的模型</a:t>
            </a:r>
            <a:endParaRPr lang="zh-CN" altLang="en-US"/>
          </a:p>
          <a:p>
            <a:pPr marL="0" marR="0" lvl="1" indent="0" algn="l" defTabSz="914400" rtl="0" eaLnBrk="1" fontAlgn="base" latinLnBrk="0" hangingPunct="1">
              <a:lnSpc>
                <a:spcPct val="100000"/>
              </a:lnSpc>
              <a:spcBef>
                <a:spcPct val="0"/>
              </a:spcBef>
              <a:spcAft>
                <a:spcPct val="0"/>
              </a:spcAft>
              <a:buClrTx/>
              <a:buSzTx/>
              <a:buFontTx/>
              <a:buNone/>
              <a:defRPr/>
            </a:pPr>
            <a:endParaRPr lang="en-US" altLang="zh-CN">
              <a:sym typeface="+mn-ea"/>
            </a:endParaRPr>
          </a:p>
          <a:p>
            <a:pPr marL="0" marR="0" lvl="1" indent="0" algn="l" defTabSz="914400" rtl="0" eaLnBrk="1" fontAlgn="base" latinLnBrk="0" hangingPunct="1">
              <a:lnSpc>
                <a:spcPct val="100000"/>
              </a:lnSpc>
              <a:spcBef>
                <a:spcPct val="0"/>
              </a:spcBef>
              <a:spcAft>
                <a:spcPct val="0"/>
              </a:spcAft>
              <a:buClrTx/>
              <a:buSzTx/>
              <a:buFontTx/>
              <a:buNone/>
              <a:defRPr/>
            </a:pPr>
            <a:endParaRPr lang="en-US" altLang="zh-CN">
              <a:sym typeface="+mn-ea"/>
            </a:endParaRPr>
          </a:p>
          <a:p>
            <a:pPr marL="0" marR="0" lvl="1" indent="0" algn="l" defTabSz="914400" rtl="0" eaLnBrk="1" fontAlgn="base" latinLnBrk="0" hangingPunct="1">
              <a:lnSpc>
                <a:spcPct val="100000"/>
              </a:lnSpc>
              <a:spcBef>
                <a:spcPct val="0"/>
              </a:spcBef>
              <a:spcAft>
                <a:spcPct val="0"/>
              </a:spcAft>
              <a:buClrTx/>
              <a:buSzTx/>
              <a:buFontTx/>
              <a:buNone/>
              <a:defRPr/>
            </a:pPr>
            <a:endParaRPr lang="en-US" altLang="zh-CN">
              <a:sym typeface="+mn-ea"/>
            </a:endParaRPr>
          </a:p>
          <a:p>
            <a:pPr marL="0" marR="0" lvl="1" indent="0" algn="l" defTabSz="914400" rtl="0" eaLnBrk="1" fontAlgn="base" latinLnBrk="0" hangingPunct="1">
              <a:lnSpc>
                <a:spcPct val="100000"/>
              </a:lnSpc>
              <a:spcBef>
                <a:spcPct val="0"/>
              </a:spcBef>
              <a:spcAft>
                <a:spcPct val="0"/>
              </a:spcAft>
              <a:buClrTx/>
              <a:buSzTx/>
              <a:buFontTx/>
              <a:buNone/>
              <a:defRPr/>
            </a:pPr>
            <a:r>
              <a:rPr lang="en-US" altLang="zh-CN">
                <a:sym typeface="+mn-ea"/>
              </a:rPr>
              <a:t>#### BERT</a:t>
            </a:r>
            <a:endParaRPr lang="en-US" altLang="zh-CN">
              <a:sym typeface="+mn-ea"/>
            </a:endParaRPr>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t>预测开始和结束</a:t>
            </a:r>
            <a:r>
              <a:rPr lang="zh-CN" altLang="en-US" dirty="0"/>
              <a:t>位置</a:t>
            </a: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r>
              <a:rPr lang="en-US" altLang="zh-CN" b="1" dirty="0"/>
              <a:t>GraphFlow</a:t>
            </a:r>
            <a:endParaRPr lang="zh-CN" altLang="en-US" b="1"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r>
              <a:rPr lang="en-US" altLang="zh-CN">
                <a:sym typeface="+mn-ea"/>
              </a:rPr>
              <a:t>RGNN</a:t>
            </a:r>
            <a:r>
              <a:rPr lang="zh-CN" altLang="en-US">
                <a:sym typeface="+mn-ea"/>
              </a:rPr>
              <a:t>预测</a:t>
            </a:r>
            <a:r>
              <a:rPr lang="en-US" altLang="zh-CN">
                <a:sym typeface="+mn-ea"/>
              </a:rPr>
              <a:t>span</a:t>
            </a:r>
            <a:endParaRPr lang="en-US" altLang="zh-CN">
              <a:sym typeface="+mn-ea"/>
            </a:endParaRPr>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r>
              <a:rPr lang="en-US" altLang="zh-CN" dirty="0"/>
              <a:t>HAM</a:t>
            </a:r>
            <a:endParaRPr lang="en-US" altLang="zh-CN" dirty="0"/>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t>加入了对话的历史选择模块，并且对历史答案在</a:t>
            </a:r>
            <a:r>
              <a:rPr lang="en-US" altLang="zh-CN" dirty="0"/>
              <a:t>passage</a:t>
            </a:r>
            <a:r>
              <a:rPr lang="zh-CN" altLang="en-US" dirty="0"/>
              <a:t>出现的位置进行了</a:t>
            </a:r>
            <a:r>
              <a:rPr lang="zh-CN" altLang="en-US" dirty="0"/>
              <a:t>建模。</a:t>
            </a:r>
            <a:endParaRPr lang="en-US" altLang="zh-CN" dirty="0"/>
          </a:p>
          <a:p>
            <a:pPr marL="0" marR="0" lvl="1"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r>
              <a:rPr lang="en-US" altLang="zh-CN" dirty="0"/>
              <a:t>ExCorD</a:t>
            </a:r>
            <a:endParaRPr lang="en-US" altLang="zh-CN" dirty="0"/>
          </a:p>
          <a:p>
            <a:pPr marL="0" marR="0" lvl="1" indent="0" algn="l" defTabSz="914400" rtl="0" eaLnBrk="1" fontAlgn="base" latinLnBrk="0" hangingPunct="1">
              <a:lnSpc>
                <a:spcPct val="100000"/>
              </a:lnSpc>
              <a:spcBef>
                <a:spcPct val="0"/>
              </a:spcBef>
              <a:spcAft>
                <a:spcPct val="0"/>
              </a:spcAft>
              <a:buClrTx/>
              <a:buSzTx/>
              <a:buFontTx/>
              <a:buNone/>
              <a:defRPr/>
            </a:pPr>
            <a:r>
              <a:rPr lang="zh-CN" altLang="en-US" dirty="0"/>
              <a:t>引入了对话重写辅助</a:t>
            </a:r>
            <a:r>
              <a:rPr lang="zh-CN" altLang="en-US" dirty="0"/>
              <a:t>任务</a:t>
            </a: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a:p>
            <a:pPr marL="0" marR="0" lvl="1" indent="0" algn="l" defTabSz="914400" rtl="0" eaLnBrk="1" fontAlgn="base" latinLnBrk="0" hangingPunct="1">
              <a:lnSpc>
                <a:spcPct val="100000"/>
              </a:lnSpc>
              <a:spcBef>
                <a:spcPct val="0"/>
              </a:spcBef>
              <a:spcAft>
                <a:spcPct val="0"/>
              </a:spcAft>
              <a:buClrTx/>
              <a:buSzTx/>
              <a:buFontTx/>
              <a:buNone/>
              <a:defRPr/>
            </a:pPr>
            <a:endParaRPr lang="zh-CN" altLang="en-US" dirty="0"/>
          </a:p>
        </p:txBody>
      </p:sp>
      <p:sp>
        <p:nvSpPr>
          <p:cNvPr id="13316"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CAA8D9C8-94BF-4CCD-BBC3-8F13B8277144}" type="slidenum">
              <a:rPr kumimoji="1" lang="zh-CN" altLang="en-US" smtClean="0">
                <a:latin typeface="等线" panose="02010600030101010101" pitchFamily="2" charset="-122"/>
                <a:ea typeface="等线" panose="02010600030101010101" pitchFamily="2" charset="-122"/>
              </a:rPr>
            </a:fld>
            <a:endParaRPr kumimoji="1" lang="zh-CN" altLang="en-US">
              <a:latin typeface="等线" panose="02010600030101010101" pitchFamily="2" charset="-122"/>
              <a:ea typeface="等线"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4" name="页脚占位符 5"/>
          <p:cNvSpPr txBox="1"/>
          <p:nvPr userDrawn="1"/>
        </p:nvSpPr>
        <p:spPr>
          <a:xfrm>
            <a:off x="6353" y="6423025"/>
            <a:ext cx="3539067" cy="230832"/>
          </a:xfrm>
          <a:prstGeom prst="rect">
            <a:avLst/>
          </a:prstGeom>
        </p:spPr>
        <p:txBody>
          <a:bodyPr lIns="0" tIns="0" rIns="0" bIns="0">
            <a:spAutoFit/>
          </a:bodyPr>
          <a:lstStyle>
            <a:defPPr>
              <a:defRPr lang="zh-CN"/>
            </a:defPPr>
            <a:lvl1pPr marL="0" algn="l" defTabSz="914400" rtl="0" eaLnBrk="1" latinLnBrk="0" hangingPunct="1">
              <a:defRPr sz="1800" b="0" i="0" kern="1200">
                <a:solidFill>
                  <a:schemeClr val="tx1"/>
                </a:solidFill>
                <a:latin typeface="Calibri" panose="020F0502020204030204"/>
                <a:ea typeface="+mn-ea"/>
                <a:cs typeface="Calibri" panose="020F050202020403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fontAlgn="auto">
              <a:lnSpc>
                <a:spcPts val="1810"/>
              </a:lnSpc>
              <a:spcBef>
                <a:spcPts val="0"/>
              </a:spcBef>
              <a:spcAft>
                <a:spcPts val="0"/>
              </a:spcAft>
              <a:defRPr/>
            </a:pPr>
            <a:r>
              <a:rPr lang="en-US" sz="1800" spc="-5" dirty="0" err="1">
                <a:solidFill>
                  <a:prstClr val="black"/>
                </a:solidFill>
              </a:rPr>
              <a:t>NLPLab</a:t>
            </a:r>
            <a:r>
              <a:rPr lang="en-US" sz="1800" spc="-5" dirty="0">
                <a:solidFill>
                  <a:prstClr val="black"/>
                </a:solidFill>
              </a:rPr>
              <a:t>, </a:t>
            </a:r>
            <a:r>
              <a:rPr lang="en-US" sz="1800" spc="-10" dirty="0">
                <a:solidFill>
                  <a:prstClr val="black"/>
                </a:solidFill>
              </a:rPr>
              <a:t>Soochow</a:t>
            </a:r>
            <a:r>
              <a:rPr lang="en-US" sz="1800" spc="5" dirty="0">
                <a:solidFill>
                  <a:prstClr val="black"/>
                </a:solidFill>
              </a:rPr>
              <a:t> </a:t>
            </a:r>
            <a:r>
              <a:rPr lang="en-US" sz="1800" spc="-10" dirty="0">
                <a:solidFill>
                  <a:prstClr val="black"/>
                </a:solidFill>
              </a:rPr>
              <a:t>University</a:t>
            </a:r>
            <a:endParaRPr lang="en-US" sz="1800" spc="-10" dirty="0">
              <a:solidFill>
                <a:prstClr val="black"/>
              </a:solidFill>
            </a:endParaRPr>
          </a:p>
        </p:txBody>
      </p:sp>
      <p:sp>
        <p:nvSpPr>
          <p:cNvPr id="2" name="Holder 2"/>
          <p:cNvSpPr>
            <a:spLocks noGrp="1"/>
          </p:cNvSpPr>
          <p:nvPr>
            <p:ph type="ctrTitle"/>
          </p:nvPr>
        </p:nvSpPr>
        <p:spPr>
          <a:xfrm>
            <a:off x="914400" y="2125986"/>
            <a:ext cx="10363200" cy="276999"/>
          </a:xfrm>
          <a:prstGeom prst="rect">
            <a:avLst/>
          </a:prstGeom>
        </p:spPr>
        <p:txBody>
          <a:bodyPr/>
          <a:lstStyle>
            <a:lvl1pPr>
              <a:defRPr/>
            </a:lvl1pPr>
          </a:lstStyle>
          <a:p/>
        </p:txBody>
      </p:sp>
      <p:sp>
        <p:nvSpPr>
          <p:cNvPr id="3" name="Holder 3"/>
          <p:cNvSpPr>
            <a:spLocks noGrp="1"/>
          </p:cNvSpPr>
          <p:nvPr>
            <p:ph type="subTitle" idx="4"/>
          </p:nvPr>
        </p:nvSpPr>
        <p:spPr>
          <a:xfrm>
            <a:off x="1828800" y="3840486"/>
            <a:ext cx="8534400" cy="276999"/>
          </a:xfrm>
          <a:prstGeom prst="rect">
            <a:avLst/>
          </a:prstGeom>
        </p:spPr>
        <p:txBody>
          <a:bodyPr/>
          <a:lstStyle>
            <a:lvl1pPr>
              <a:defRPr/>
            </a:lvl1pPr>
          </a:lstStyle>
          <a:p/>
        </p:txBody>
      </p:sp>
      <p:sp>
        <p:nvSpPr>
          <p:cNvPr id="5" name="Holder 5"/>
          <p:cNvSpPr>
            <a:spLocks noGrp="1"/>
          </p:cNvSpPr>
          <p:nvPr>
            <p:ph type="dt" sz="half" idx="10"/>
          </p:nvPr>
        </p:nvSpPr>
        <p:spPr/>
        <p:txBody>
          <a:bodyPr/>
          <a:lstStyle>
            <a:lvl1pPr algn="l">
              <a:defRPr>
                <a:solidFill>
                  <a:prstClr val="black">
                    <a:tint val="75000"/>
                  </a:prstClr>
                </a:solidFill>
              </a:defRPr>
            </a:lvl1pPr>
          </a:lstStyle>
          <a:p>
            <a:pPr>
              <a:defRPr/>
            </a:pPr>
            <a:fld id="{5218B20E-006E-4AA6-A953-2F12C2F5E0A1}" type="datetime1">
              <a:rPr lang="en-US" altLang="zh-CN" smtClean="0"/>
            </a:fld>
            <a:endParaRPr lang="en-US" dirty="0"/>
          </a:p>
        </p:txBody>
      </p:sp>
      <p:sp>
        <p:nvSpPr>
          <p:cNvPr id="6" name="Holder 6"/>
          <p:cNvSpPr>
            <a:spLocks noGrp="1"/>
          </p:cNvSpPr>
          <p:nvPr>
            <p:ph type="sldNum" sz="quarter" idx="11"/>
          </p:nvPr>
        </p:nvSpPr>
        <p:spPr/>
        <p:txBody>
          <a:bodyPr/>
          <a:lstStyle>
            <a:lvl1pPr algn="r">
              <a:defRPr>
                <a:solidFill>
                  <a:prstClr val="black">
                    <a:tint val="75000"/>
                  </a:prstClr>
                </a:solidFill>
              </a:defRPr>
            </a:lvl1pPr>
          </a:lstStyle>
          <a:p>
            <a:pPr>
              <a:defRPr/>
            </a:pPr>
            <a:fld id="{2554DC31-A91A-4C9B-BAA8-A426D0BD0F31}" type="slidenum">
              <a:rPr/>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57769" y="441325"/>
            <a:ext cx="10676467" cy="553998"/>
          </a:xfrm>
        </p:spPr>
        <p:txBody>
          <a:bodyPr/>
          <a:lstStyle>
            <a:lvl1pPr>
              <a:defRPr sz="3600" b="0" i="0">
                <a:solidFill>
                  <a:srgbClr val="B9251C"/>
                </a:solidFill>
                <a:latin typeface="Calibri Light" panose="020F0302020204030204"/>
                <a:cs typeface="Calibri Light" panose="020F0302020204030204"/>
              </a:defRPr>
            </a:lvl1pPr>
          </a:lstStyle>
          <a:p/>
        </p:txBody>
      </p:sp>
      <p:sp>
        <p:nvSpPr>
          <p:cNvPr id="3" name="Holder 3"/>
          <p:cNvSpPr>
            <a:spLocks noGrp="1"/>
          </p:cNvSpPr>
          <p:nvPr>
            <p:ph type="body" idx="1"/>
          </p:nvPr>
        </p:nvSpPr>
        <p:spPr/>
        <p:txBody>
          <a:bodyPr/>
          <a:lstStyle>
            <a:lvl1pPr>
              <a:defRPr b="0" i="0">
                <a:solidFill>
                  <a:schemeClr val="tx1"/>
                </a:solidFill>
              </a:defRPr>
            </a:lvl1pPr>
          </a:lstStyle>
          <a:p/>
        </p:txBody>
      </p:sp>
      <p:sp>
        <p:nvSpPr>
          <p:cNvPr id="4" name="Holder 4"/>
          <p:cNvSpPr>
            <a:spLocks noGrp="1"/>
          </p:cNvSpPr>
          <p:nvPr>
            <p:ph type="ftr" sz="quarter" idx="10"/>
          </p:nvPr>
        </p:nvSpPr>
        <p:spPr>
          <a:xfrm>
            <a:off x="757769" y="6378575"/>
            <a:ext cx="3539067" cy="230832"/>
          </a:xfrm>
        </p:spPr>
        <p:txBody>
          <a:bodyPr/>
          <a:lstStyle>
            <a:lvl1pPr>
              <a:defRPr sz="1800" b="0" i="0">
                <a:solidFill>
                  <a:prstClr val="black"/>
                </a:solidFill>
                <a:latin typeface="Calibri" panose="020F0502020204030204"/>
                <a:cs typeface="Calibri" panose="020F0502020204030204"/>
              </a:defRPr>
            </a:lvl1pPr>
          </a:lstStyle>
          <a:p>
            <a:pPr>
              <a:defRPr/>
            </a:pPr>
            <a:r>
              <a:rPr lang="en-US"/>
              <a:t>NLPLab, </a:t>
            </a:r>
            <a:r>
              <a:rPr lang="en-US" spc="-10"/>
              <a:t>Soochow</a:t>
            </a:r>
            <a:r>
              <a:rPr lang="en-US" spc="5"/>
              <a:t> </a:t>
            </a:r>
            <a:r>
              <a:rPr lang="en-US" spc="-10"/>
              <a:t>University</a:t>
            </a:r>
            <a:endParaRPr lang="en-US" spc="-10"/>
          </a:p>
        </p:txBody>
      </p:sp>
      <p:sp>
        <p:nvSpPr>
          <p:cNvPr id="5" name="Holder 5"/>
          <p:cNvSpPr>
            <a:spLocks noGrp="1"/>
          </p:cNvSpPr>
          <p:nvPr>
            <p:ph type="dt" sz="half" idx="11"/>
          </p:nvPr>
        </p:nvSpPr>
        <p:spPr/>
        <p:txBody>
          <a:bodyPr/>
          <a:lstStyle>
            <a:lvl1pPr algn="l">
              <a:defRPr>
                <a:solidFill>
                  <a:prstClr val="black">
                    <a:tint val="75000"/>
                  </a:prstClr>
                </a:solidFill>
              </a:defRPr>
            </a:lvl1pPr>
          </a:lstStyle>
          <a:p>
            <a:pPr>
              <a:defRPr/>
            </a:pPr>
            <a:fld id="{9B6EF28D-BC87-4557-8699-1191F49A9A58}" type="datetime1">
              <a:rPr lang="en-US" altLang="zh-CN" smtClean="0"/>
            </a:fld>
            <a:endParaRPr lang="en-US"/>
          </a:p>
        </p:txBody>
      </p:sp>
      <p:sp>
        <p:nvSpPr>
          <p:cNvPr id="6" name="Holder 6"/>
          <p:cNvSpPr>
            <a:spLocks noGrp="1"/>
          </p:cNvSpPr>
          <p:nvPr>
            <p:ph type="sldNum" sz="quarter" idx="12"/>
          </p:nvPr>
        </p:nvSpPr>
        <p:spPr/>
        <p:txBody>
          <a:bodyPr/>
          <a:lstStyle>
            <a:lvl1pPr algn="r">
              <a:defRPr>
                <a:solidFill>
                  <a:prstClr val="black">
                    <a:tint val="75000"/>
                  </a:prstClr>
                </a:solidFill>
              </a:defRPr>
            </a:lvl1pPr>
          </a:lstStyle>
          <a:p>
            <a:pPr>
              <a:defRPr/>
            </a:pPr>
            <a:fld id="{2E5C0EAA-36B6-4EF2-BB10-D6885200674A}"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57769" y="441325"/>
            <a:ext cx="10676467" cy="553998"/>
          </a:xfrm>
        </p:spPr>
        <p:txBody>
          <a:bodyPr/>
          <a:lstStyle>
            <a:lvl1pPr>
              <a:defRPr sz="3600" b="0" i="0">
                <a:solidFill>
                  <a:srgbClr val="B9251C"/>
                </a:solidFill>
                <a:latin typeface="Calibri Light" panose="020F0302020204030204"/>
                <a:cs typeface="Calibri Light" panose="020F0302020204030204"/>
              </a:defRPr>
            </a:lvl1pPr>
          </a:lstStyle>
          <a:p/>
        </p:txBody>
      </p:sp>
      <p:sp>
        <p:nvSpPr>
          <p:cNvPr id="3" name="Holder 3"/>
          <p:cNvSpPr>
            <a:spLocks noGrp="1"/>
          </p:cNvSpPr>
          <p:nvPr>
            <p:ph sz="half" idx="2"/>
          </p:nvPr>
        </p:nvSpPr>
        <p:spPr>
          <a:xfrm>
            <a:off x="609600" y="1577340"/>
            <a:ext cx="5303520" cy="276999"/>
          </a:xfrm>
          <a:prstGeom prst="rect">
            <a:avLst/>
          </a:prstGeom>
        </p:spPr>
        <p:txBody>
          <a:bodyPr/>
          <a:lstStyle>
            <a:lvl1pPr>
              <a:defRPr/>
            </a:lvl1pPr>
          </a:lstStyle>
          <a:p/>
        </p:txBody>
      </p:sp>
      <p:sp>
        <p:nvSpPr>
          <p:cNvPr id="4" name="Holder 4"/>
          <p:cNvSpPr>
            <a:spLocks noGrp="1"/>
          </p:cNvSpPr>
          <p:nvPr>
            <p:ph sz="half" idx="3"/>
          </p:nvPr>
        </p:nvSpPr>
        <p:spPr>
          <a:xfrm>
            <a:off x="6278880" y="1577340"/>
            <a:ext cx="5303520" cy="276999"/>
          </a:xfrm>
          <a:prstGeom prst="rect">
            <a:avLst/>
          </a:prstGeom>
        </p:spPr>
        <p:txBody>
          <a:bodyPr/>
          <a:lstStyle>
            <a:lvl1pPr>
              <a:defRPr/>
            </a:lvl1pPr>
          </a:lstStyle>
          <a:p/>
        </p:txBody>
      </p:sp>
      <p:sp>
        <p:nvSpPr>
          <p:cNvPr id="5" name="Holder 5"/>
          <p:cNvSpPr>
            <a:spLocks noGrp="1"/>
          </p:cNvSpPr>
          <p:nvPr>
            <p:ph type="ftr" sz="quarter" idx="10"/>
          </p:nvPr>
        </p:nvSpPr>
        <p:spPr>
          <a:xfrm>
            <a:off x="334433" y="5565775"/>
            <a:ext cx="3539067" cy="230832"/>
          </a:xfrm>
        </p:spPr>
        <p:txBody>
          <a:bodyPr/>
          <a:lstStyle>
            <a:lvl1pPr>
              <a:defRPr sz="1800" b="0" i="0">
                <a:solidFill>
                  <a:prstClr val="black"/>
                </a:solidFill>
                <a:latin typeface="Calibri" panose="020F0502020204030204"/>
                <a:cs typeface="Calibri" panose="020F0502020204030204"/>
              </a:defRPr>
            </a:lvl1pPr>
          </a:lstStyle>
          <a:p>
            <a:pPr>
              <a:defRPr/>
            </a:pPr>
            <a:r>
              <a:rPr lang="en-US"/>
              <a:t>NLPLab, </a:t>
            </a:r>
            <a:r>
              <a:rPr lang="en-US" spc="-10"/>
              <a:t>Soochow</a:t>
            </a:r>
            <a:r>
              <a:rPr lang="en-US" spc="5"/>
              <a:t> </a:t>
            </a:r>
            <a:r>
              <a:rPr lang="en-US" spc="-10"/>
              <a:t>University</a:t>
            </a:r>
            <a:endParaRPr lang="en-US" spc="-10"/>
          </a:p>
        </p:txBody>
      </p:sp>
      <p:sp>
        <p:nvSpPr>
          <p:cNvPr id="6" name="Holder 6"/>
          <p:cNvSpPr>
            <a:spLocks noGrp="1"/>
          </p:cNvSpPr>
          <p:nvPr>
            <p:ph type="dt" sz="half" idx="11"/>
          </p:nvPr>
        </p:nvSpPr>
        <p:spPr/>
        <p:txBody>
          <a:bodyPr/>
          <a:lstStyle>
            <a:lvl1pPr algn="l">
              <a:defRPr>
                <a:solidFill>
                  <a:prstClr val="black">
                    <a:tint val="75000"/>
                  </a:prstClr>
                </a:solidFill>
              </a:defRPr>
            </a:lvl1pPr>
          </a:lstStyle>
          <a:p>
            <a:pPr>
              <a:defRPr/>
            </a:pPr>
            <a:fld id="{B77941FF-0F80-4455-B131-798B6A55D865}" type="datetime1">
              <a:rPr lang="en-US" altLang="zh-CN" smtClean="0"/>
            </a:fld>
            <a:endParaRPr lang="en-US"/>
          </a:p>
        </p:txBody>
      </p:sp>
      <p:sp>
        <p:nvSpPr>
          <p:cNvPr id="7" name="Holder 7"/>
          <p:cNvSpPr>
            <a:spLocks noGrp="1"/>
          </p:cNvSpPr>
          <p:nvPr>
            <p:ph type="sldNum" sz="quarter" idx="12"/>
          </p:nvPr>
        </p:nvSpPr>
        <p:spPr/>
        <p:txBody>
          <a:bodyPr/>
          <a:lstStyle>
            <a:lvl1pPr algn="r">
              <a:defRPr>
                <a:solidFill>
                  <a:prstClr val="black">
                    <a:tint val="75000"/>
                  </a:prstClr>
                </a:solidFill>
              </a:defRPr>
            </a:lvl1pPr>
          </a:lstStyle>
          <a:p>
            <a:pPr>
              <a:defRPr/>
            </a:pPr>
            <a:fld id="{F02D7AA7-B1B8-4779-9902-3162B9C20B5C}"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57769" y="441325"/>
            <a:ext cx="10676467" cy="553998"/>
          </a:xfrm>
        </p:spPr>
        <p:txBody>
          <a:bodyPr/>
          <a:lstStyle>
            <a:lvl1pPr>
              <a:defRPr sz="3600" b="0" i="0">
                <a:solidFill>
                  <a:srgbClr val="B9251C"/>
                </a:solidFill>
                <a:latin typeface="Calibri Light" panose="020F0302020204030204"/>
                <a:cs typeface="Calibri Light" panose="020F0302020204030204"/>
              </a:defRPr>
            </a:lvl1pPr>
          </a:lstStyle>
          <a:p/>
        </p:txBody>
      </p:sp>
      <p:sp>
        <p:nvSpPr>
          <p:cNvPr id="3" name="Holder 3"/>
          <p:cNvSpPr>
            <a:spLocks noGrp="1"/>
          </p:cNvSpPr>
          <p:nvPr>
            <p:ph type="ftr" sz="quarter" idx="10"/>
          </p:nvPr>
        </p:nvSpPr>
        <p:spPr>
          <a:xfrm>
            <a:off x="368301" y="6418263"/>
            <a:ext cx="3539067" cy="230832"/>
          </a:xfrm>
        </p:spPr>
        <p:txBody>
          <a:bodyPr/>
          <a:lstStyle>
            <a:lvl1pPr>
              <a:defRPr sz="1800" b="0" i="0">
                <a:solidFill>
                  <a:prstClr val="black"/>
                </a:solidFill>
                <a:latin typeface="Calibri" panose="020F0502020204030204"/>
                <a:cs typeface="Calibri" panose="020F0502020204030204"/>
              </a:defRPr>
            </a:lvl1pPr>
          </a:lstStyle>
          <a:p>
            <a:pPr>
              <a:defRPr/>
            </a:pPr>
            <a:r>
              <a:rPr lang="en-US"/>
              <a:t>NLPLab, </a:t>
            </a:r>
            <a:r>
              <a:rPr lang="en-US" spc="-10"/>
              <a:t>Soochow</a:t>
            </a:r>
            <a:r>
              <a:rPr lang="en-US" spc="5"/>
              <a:t> </a:t>
            </a:r>
            <a:r>
              <a:rPr lang="en-US" spc="-10"/>
              <a:t>University</a:t>
            </a:r>
            <a:endParaRPr lang="en-US" spc="-10"/>
          </a:p>
        </p:txBody>
      </p:sp>
      <p:sp>
        <p:nvSpPr>
          <p:cNvPr id="4" name="Holder 4"/>
          <p:cNvSpPr>
            <a:spLocks noGrp="1"/>
          </p:cNvSpPr>
          <p:nvPr>
            <p:ph type="dt" sz="half" idx="11"/>
          </p:nvPr>
        </p:nvSpPr>
        <p:spPr/>
        <p:txBody>
          <a:bodyPr/>
          <a:lstStyle>
            <a:lvl1pPr algn="l">
              <a:defRPr>
                <a:solidFill>
                  <a:prstClr val="black">
                    <a:tint val="75000"/>
                  </a:prstClr>
                </a:solidFill>
              </a:defRPr>
            </a:lvl1pPr>
          </a:lstStyle>
          <a:p>
            <a:pPr>
              <a:defRPr/>
            </a:pPr>
            <a:fld id="{79C9AB05-0FE7-4898-BF99-6EC829C3095D}" type="datetime1">
              <a:rPr lang="en-US" altLang="zh-CN" smtClean="0"/>
            </a:fld>
            <a:endParaRPr lang="en-US"/>
          </a:p>
        </p:txBody>
      </p:sp>
      <p:sp>
        <p:nvSpPr>
          <p:cNvPr id="5" name="Holder 5"/>
          <p:cNvSpPr>
            <a:spLocks noGrp="1"/>
          </p:cNvSpPr>
          <p:nvPr>
            <p:ph type="sldNum" sz="quarter" idx="12"/>
          </p:nvPr>
        </p:nvSpPr>
        <p:spPr/>
        <p:txBody>
          <a:bodyPr/>
          <a:lstStyle>
            <a:lvl1pPr algn="r">
              <a:defRPr>
                <a:solidFill>
                  <a:prstClr val="black">
                    <a:tint val="75000"/>
                  </a:prstClr>
                </a:solidFill>
              </a:defRPr>
            </a:lvl1pPr>
          </a:lstStyle>
          <a:p>
            <a:pPr>
              <a:defRPr/>
            </a:pPr>
            <a:fld id="{8A250B56-3E3A-40AD-AC38-4EA31F725259}"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r>
              <a:rPr lang="en-US"/>
              <a:t>NLPLab, </a:t>
            </a:r>
            <a:r>
              <a:rPr lang="en-US" spc="-10"/>
              <a:t>Soochow</a:t>
            </a:r>
            <a:r>
              <a:rPr lang="en-US" spc="5"/>
              <a:t> </a:t>
            </a:r>
            <a:r>
              <a:rPr lang="en-US" spc="-10"/>
              <a:t>University</a:t>
            </a:r>
            <a:endParaRPr lang="en-US" spc="-10"/>
          </a:p>
        </p:txBody>
      </p:sp>
      <p:sp>
        <p:nvSpPr>
          <p:cNvPr id="3" name="Holder 5"/>
          <p:cNvSpPr>
            <a:spLocks noGrp="1"/>
          </p:cNvSpPr>
          <p:nvPr>
            <p:ph type="dt" sz="half" idx="11"/>
          </p:nvPr>
        </p:nvSpPr>
        <p:spPr/>
        <p:txBody>
          <a:bodyPr/>
          <a:lstStyle>
            <a:lvl1pPr>
              <a:defRPr/>
            </a:lvl1pPr>
          </a:lstStyle>
          <a:p>
            <a:pPr>
              <a:defRPr/>
            </a:pPr>
            <a:fld id="{758A5B44-8888-4042-AEBB-1FA218407FF6}" type="datetime1">
              <a:rPr lang="en-US" altLang="zh-CN" smtClean="0"/>
            </a:fld>
            <a:endParaRPr lang="en-US"/>
          </a:p>
        </p:txBody>
      </p:sp>
      <p:sp>
        <p:nvSpPr>
          <p:cNvPr id="4" name="Holder 6"/>
          <p:cNvSpPr>
            <a:spLocks noGrp="1"/>
          </p:cNvSpPr>
          <p:nvPr>
            <p:ph type="sldNum" sz="quarter" idx="12"/>
          </p:nvPr>
        </p:nvSpPr>
        <p:spPr/>
        <p:txBody>
          <a:bodyPr/>
          <a:lstStyle>
            <a:lvl1pPr>
              <a:defRPr/>
            </a:lvl1pPr>
          </a:lstStyle>
          <a:p>
            <a:pPr>
              <a:defRPr/>
            </a:pPr>
            <a:fld id="{BB1AC4C8-B6E0-4D72-A14B-4586FDD90C30}" type="slidenum">
              <a:rPr/>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p:nvPr/>
        </p:nvSpPr>
        <p:spPr bwMode="auto">
          <a:xfrm>
            <a:off x="254005" y="1171575"/>
            <a:ext cx="9376833" cy="0"/>
          </a:xfrm>
          <a:custGeom>
            <a:avLst/>
            <a:gdLst>
              <a:gd name="T0" fmla="*/ 0 w 7033895"/>
              <a:gd name="T1" fmla="*/ 7031227 w 7033895"/>
              <a:gd name="T2" fmla="*/ 0 60000 65536"/>
              <a:gd name="T3" fmla="*/ 0 60000 65536"/>
            </a:gdLst>
            <a:ahLst/>
            <a:cxnLst>
              <a:cxn ang="T2">
                <a:pos x="T0" y="0"/>
              </a:cxn>
              <a:cxn ang="T3">
                <a:pos x="T1" y="0"/>
              </a:cxn>
            </a:cxnLst>
            <a:rect l="0" t="0" r="r" b="b"/>
            <a:pathLst>
              <a:path w="7033895">
                <a:moveTo>
                  <a:pt x="0" y="0"/>
                </a:moveTo>
                <a:lnTo>
                  <a:pt x="7033767" y="0"/>
                </a:lnTo>
              </a:path>
            </a:pathLst>
          </a:custGeom>
          <a:noFill/>
          <a:ln w="19812">
            <a:solidFill>
              <a:srgbClr val="B9251C"/>
            </a:solidFill>
            <a:roun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027" name="Holder 2"/>
          <p:cNvSpPr>
            <a:spLocks noGrp="1"/>
          </p:cNvSpPr>
          <p:nvPr>
            <p:ph type="title"/>
          </p:nvPr>
        </p:nvSpPr>
        <p:spPr bwMode="auto">
          <a:xfrm>
            <a:off x="757769" y="441331"/>
            <a:ext cx="10676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lvl="0"/>
            <a:endParaRPr lang="zh-CN" altLang="zh-CN"/>
          </a:p>
        </p:txBody>
      </p:sp>
      <p:sp>
        <p:nvSpPr>
          <p:cNvPr id="1028" name="Holder 3"/>
          <p:cNvSpPr>
            <a:spLocks noGrp="1"/>
          </p:cNvSpPr>
          <p:nvPr>
            <p:ph type="body" idx="1"/>
          </p:nvPr>
        </p:nvSpPr>
        <p:spPr bwMode="auto">
          <a:xfrm>
            <a:off x="757769" y="1320807"/>
            <a:ext cx="106764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p>
            <a:pPr lvl="0"/>
            <a:endParaRPr lang="zh-CN" altLang="zh-CN"/>
          </a:p>
        </p:txBody>
      </p:sp>
      <p:sp>
        <p:nvSpPr>
          <p:cNvPr id="4" name="Holder 4"/>
          <p:cNvSpPr>
            <a:spLocks noGrp="1"/>
          </p:cNvSpPr>
          <p:nvPr>
            <p:ph type="ftr" sz="quarter" idx="5"/>
          </p:nvPr>
        </p:nvSpPr>
        <p:spPr>
          <a:xfrm>
            <a:off x="493185" y="6378575"/>
            <a:ext cx="3539067" cy="230832"/>
          </a:xfrm>
          <a:prstGeom prst="rect">
            <a:avLst/>
          </a:prstGeom>
        </p:spPr>
        <p:txBody>
          <a:bodyPr wrap="square" lIns="0" tIns="0" rIns="0" bIns="0">
            <a:spAutoFit/>
          </a:bodyPr>
          <a:lstStyle>
            <a:lvl1pPr marL="12700" eaLnBrk="1" fontAlgn="auto" hangingPunct="1">
              <a:lnSpc>
                <a:spcPts val="1810"/>
              </a:lnSpc>
              <a:spcBef>
                <a:spcPts val="0"/>
              </a:spcBef>
              <a:spcAft>
                <a:spcPts val="0"/>
              </a:spcAft>
              <a:defRPr sz="1800" b="0" i="0" spc="-5">
                <a:solidFill>
                  <a:prstClr val="black"/>
                </a:solidFill>
                <a:latin typeface="Calibri" panose="020F0502020204030204"/>
                <a:ea typeface="+mn-ea"/>
                <a:cs typeface="Calibri" panose="020F0502020204030204"/>
              </a:defRPr>
            </a:lvl1pPr>
          </a:lstStyle>
          <a:p>
            <a:pPr>
              <a:defRPr/>
            </a:pPr>
            <a:r>
              <a:rPr lang="en-US"/>
              <a:t>NLPLab, </a:t>
            </a:r>
            <a:r>
              <a:rPr lang="en-US" spc="-10"/>
              <a:t>Soochow</a:t>
            </a:r>
            <a:r>
              <a:rPr lang="en-US" spc="5"/>
              <a:t> </a:t>
            </a:r>
            <a:r>
              <a:rPr lang="en-US" spc="-10"/>
              <a:t>University</a:t>
            </a:r>
            <a:endParaRPr lang="en-US" spc="-10"/>
          </a:p>
        </p:txBody>
      </p:sp>
      <p:sp>
        <p:nvSpPr>
          <p:cNvPr id="5" name="Holder 5"/>
          <p:cNvSpPr>
            <a:spLocks noGrp="1"/>
          </p:cNvSpPr>
          <p:nvPr>
            <p:ph type="dt" sz="half" idx="6"/>
          </p:nvPr>
        </p:nvSpPr>
        <p:spPr>
          <a:xfrm>
            <a:off x="609600" y="6378581"/>
            <a:ext cx="2804584" cy="276999"/>
          </a:xfrm>
          <a:prstGeom prst="rect">
            <a:avLst/>
          </a:prstGeom>
        </p:spPr>
        <p:txBody>
          <a:bodyPr wrap="square" lIns="0" tIns="0" rIns="0" bIns="0">
            <a:spAutoFit/>
          </a:bodyPr>
          <a:lstStyle>
            <a:lvl1pPr algn="l" eaLnBrk="1" fontAlgn="auto" hangingPunct="1">
              <a:spcBef>
                <a:spcPts val="0"/>
              </a:spcBef>
              <a:spcAft>
                <a:spcPts val="0"/>
              </a:spcAft>
              <a:defRPr>
                <a:solidFill>
                  <a:prstClr val="black">
                    <a:tint val="75000"/>
                  </a:prstClr>
                </a:solidFill>
                <a:latin typeface="Calibri" panose="020F0502020204030204"/>
                <a:ea typeface="+mn-ea"/>
              </a:defRPr>
            </a:lvl1pPr>
          </a:lstStyle>
          <a:p>
            <a:pPr>
              <a:defRPr/>
            </a:pPr>
            <a:fld id="{4FC5174A-4F11-439F-A171-4AAD670F0023}" type="datetime1">
              <a:rPr lang="en-US" altLang="zh-CN" smtClean="0"/>
            </a:fld>
            <a:endParaRPr lang="en-US"/>
          </a:p>
        </p:txBody>
      </p:sp>
      <p:sp>
        <p:nvSpPr>
          <p:cNvPr id="6" name="Holder 6"/>
          <p:cNvSpPr>
            <a:spLocks noGrp="1"/>
          </p:cNvSpPr>
          <p:nvPr>
            <p:ph type="sldNum" sz="quarter" idx="7"/>
          </p:nvPr>
        </p:nvSpPr>
        <p:spPr>
          <a:xfrm>
            <a:off x="8777822" y="6378581"/>
            <a:ext cx="2804583" cy="276999"/>
          </a:xfrm>
          <a:prstGeom prst="rect">
            <a:avLst/>
          </a:prstGeom>
        </p:spPr>
        <p:txBody>
          <a:bodyPr wrap="square" lIns="0" tIns="0" rIns="0" bIns="0">
            <a:spAutoFit/>
          </a:bodyPr>
          <a:lstStyle>
            <a:lvl1pPr algn="r" eaLnBrk="1" fontAlgn="auto" hangingPunct="1">
              <a:spcBef>
                <a:spcPts val="0"/>
              </a:spcBef>
              <a:spcAft>
                <a:spcPts val="0"/>
              </a:spcAft>
              <a:defRPr>
                <a:solidFill>
                  <a:prstClr val="black">
                    <a:tint val="75000"/>
                  </a:prstClr>
                </a:solidFill>
                <a:latin typeface="Calibri" panose="020F0502020204030204"/>
                <a:ea typeface="+mn-ea"/>
              </a:defRPr>
            </a:lvl1pPr>
          </a:lstStyle>
          <a:p>
            <a:pPr>
              <a:defRPr/>
            </a:pPr>
            <a:fld id="{1589413F-7138-4364-ACF8-96360D9A5CDA}" type="slidenum">
              <a:rPr/>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dt="0"/>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2pPr>
      <a:lvl3pPr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3pPr>
      <a:lvl4pPr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4pPr>
      <a:lvl5pPr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5pPr>
      <a:lvl6pPr marL="457200"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6pPr>
      <a:lvl7pPr marL="914400"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7pPr>
      <a:lvl8pPr marL="1371600"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8pPr>
      <a:lvl9pPr marL="1828800" algn="ctr" rtl="0" eaLnBrk="0" fontAlgn="base" hangingPunct="0">
        <a:spcBef>
          <a:spcPct val="0"/>
        </a:spcBef>
        <a:spcAft>
          <a:spcPct val="0"/>
        </a:spcAft>
        <a:defRPr>
          <a:solidFill>
            <a:schemeClr val="tx2"/>
          </a:solidFill>
          <a:latin typeface="Calibri" panose="020F0502020204030204" pitchFamily="34" charset="0"/>
          <a:ea typeface="宋体" pitchFamily="2" charset="-122"/>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6" name="object 4"/>
          <p:cNvSpPr>
            <a:spLocks noGrp="1"/>
          </p:cNvSpPr>
          <p:nvPr>
            <p:ph type="title"/>
          </p:nvPr>
        </p:nvSpPr>
        <p:spPr>
          <a:xfrm>
            <a:off x="495300" y="1169670"/>
            <a:ext cx="11326495" cy="1188720"/>
          </a:xfrm>
        </p:spPr>
        <p:txBody>
          <a:bodyPr vert="horz" wrap="square" lIns="0" tIns="81280" rIns="0" bIns="0" numCol="1" anchor="t" anchorCtr="0" compatLnSpc="1">
            <a:spAutoFit/>
          </a:bodyPr>
          <a:lstStyle/>
          <a:p>
            <a:r>
              <a:rPr lang="en-US" altLang="zh-CN" dirty="0">
                <a:solidFill>
                  <a:schemeClr val="tx1"/>
                </a:solidFill>
                <a:latin typeface="Times New Roman" panose="02020603050405020304" pitchFamily="18" charset="0"/>
                <a:cs typeface="Times New Roman" panose="02020603050405020304" pitchFamily="18" charset="0"/>
              </a:rPr>
              <a:t>Interview Evaluation: A Novel Approach for Automatic Evaluation of Conversational Question Answering Models</a:t>
            </a:r>
            <a:endParaRPr lang="en-US" altLang="zh-CN" dirty="0">
              <a:solidFill>
                <a:schemeClr val="tx1"/>
              </a:solidFill>
              <a:latin typeface="Times New Roman" panose="02020603050405020304" pitchFamily="18" charset="0"/>
              <a:cs typeface="Times New Roman" panose="02020603050405020304" pitchFamily="18" charset="0"/>
            </a:endParaRPr>
          </a:p>
        </p:txBody>
      </p:sp>
      <p:sp>
        <p:nvSpPr>
          <p:cNvPr id="8" name="object 5"/>
          <p:cNvSpPr txBox="1"/>
          <p:nvPr/>
        </p:nvSpPr>
        <p:spPr>
          <a:xfrm>
            <a:off x="1293910" y="3275766"/>
            <a:ext cx="9604574" cy="1612900"/>
          </a:xfrm>
          <a:prstGeom prst="rect">
            <a:avLst/>
          </a:prstGeom>
          <a:noFill/>
          <a:ln w="9525">
            <a:noFill/>
          </a:ln>
        </p:spPr>
        <p:txBody>
          <a:bodyPr wrap="square" lIns="0" tIns="12700" rIns="0" bIns="0">
            <a:spAutoFit/>
          </a:bodyPr>
          <a:lstStyle/>
          <a:p>
            <a:pPr algn="ctr" eaLnBrk="1" hangingPunct="1">
              <a:lnSpc>
                <a:spcPct val="130000"/>
              </a:lnSpc>
            </a:pPr>
            <a:r>
              <a:rPr lang="en-US" altLang="zh-CN" sz="2000">
                <a:latin typeface="Times New Roman" panose="02020603050405020304" pitchFamily="18" charset="0"/>
                <a:ea typeface="楷体" panose="02010609060101010101" pitchFamily="49" charset="-122"/>
                <a:cs typeface="Times New Roman" panose="02020603050405020304" pitchFamily="18" charset="0"/>
              </a:rPr>
              <a:t>Xibo Li</a:t>
            </a:r>
            <a:r>
              <a:rPr lang="en-US" altLang="zh-CN" sz="2000" b="1" baseline="30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Bowei Zou, </a:t>
            </a:r>
            <a:r>
              <a:rPr lang="en-US" altLang="zh-CN" sz="2000">
                <a:latin typeface="Times New Roman" panose="02020603050405020304" pitchFamily="18" charset="0"/>
                <a:ea typeface="楷体" panose="02010609060101010101" pitchFamily="49" charset="-122"/>
                <a:cs typeface="Times New Roman" panose="02020603050405020304" pitchFamily="18" charset="0"/>
                <a:sym typeface="+mn-ea"/>
              </a:rPr>
              <a:t>Yifan Fan</a:t>
            </a:r>
            <a:r>
              <a:rPr lang="en-US" altLang="zh-CN" sz="2000" b="1" baseline="30000" dirty="0">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a:latin typeface="Times New Roman" panose="02020603050405020304" pitchFamily="18" charset="0"/>
                <a:ea typeface="楷体" panose="02010609060101010101" pitchFamily="49" charset="-122"/>
                <a:cs typeface="Times New Roman" panose="02020603050405020304" pitchFamily="18" charset="0"/>
                <a:sym typeface="+mn-ea"/>
              </a:rPr>
              <a:t>Yanling Li </a:t>
            </a:r>
            <a:r>
              <a:rPr lang="en-US" altLang="zh-CN" sz="2000" b="1" baseline="30000" dirty="0">
                <a:latin typeface="Times New Roman" panose="02020603050405020304" pitchFamily="18" charset="0"/>
                <a:ea typeface="楷体" panose="02010609060101010101" pitchFamily="49" charset="-122"/>
                <a:cs typeface="Times New Roman" panose="02020603050405020304" pitchFamily="18" charset="0"/>
                <a:sym typeface="+mn-ea"/>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 </a:t>
            </a:r>
            <a:r>
              <a:rPr lang="en-US" altLang="zh-CN" sz="2000">
                <a:latin typeface="Times New Roman" panose="02020603050405020304" pitchFamily="18" charset="0"/>
                <a:ea typeface="楷体" panose="02010609060101010101" pitchFamily="49" charset="-122"/>
                <a:cs typeface="Times New Roman" panose="02020603050405020304" pitchFamily="18" charset="0"/>
                <a:sym typeface="+mn-ea"/>
              </a:rPr>
              <a:t>Ai Ti Aw,</a:t>
            </a:r>
            <a:r>
              <a:rPr lang="en-US" altLang="zh-CN" sz="2000">
                <a:sym typeface="+mn-ea"/>
              </a:rPr>
              <a:t> </a:t>
            </a:r>
            <a:r>
              <a:rPr lang="en-US" altLang="zh-CN" sz="2000">
                <a:latin typeface="Times New Roman" panose="02020603050405020304" pitchFamily="18" charset="0"/>
                <a:ea typeface="楷体" panose="02010609060101010101" pitchFamily="49" charset="-122"/>
                <a:cs typeface="Times New Roman" panose="02020603050405020304" pitchFamily="18" charset="0"/>
              </a:rPr>
              <a:t>Yu Hong</a:t>
            </a:r>
            <a:r>
              <a:rPr lang="en-US" altLang="zh-CN" sz="2000" b="1" baseline="30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baseline="30000" dirty="0">
                <a:latin typeface="Times New Roman" panose="02020603050405020304" pitchFamily="18" charset="0"/>
                <a:ea typeface="楷体" panose="02010609060101010101" pitchFamily="49" charset="-122"/>
                <a:cs typeface="Times New Roman" panose="02020603050405020304" pitchFamily="18" charset="0"/>
                <a:sym typeface="+mn-ea"/>
              </a:rPr>
              <a:t>*</a:t>
            </a:r>
            <a:endParaRPr lang="en-US" altLang="zh-CN" sz="2000" b="1" baseline="30000" dirty="0">
              <a:latin typeface="Times New Roman" panose="02020603050405020304" pitchFamily="18" charset="0"/>
              <a:ea typeface="楷体" panose="02010609060101010101" pitchFamily="49" charset="-122"/>
              <a:cs typeface="Times New Roman" panose="02020603050405020304" pitchFamily="18" charset="0"/>
            </a:endParaRPr>
          </a:p>
          <a:p>
            <a:pPr algn="ctr" eaLnBrk="1" hangingPunct="1">
              <a:lnSpc>
                <a:spcPct val="130000"/>
              </a:lnSpc>
            </a:pPr>
            <a:r>
              <a:rPr lang="en-US" altLang="zh-CN" sz="20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School of Computer Science and Technology, Soochow University, 1 </a:t>
            </a:r>
            <a:r>
              <a:rPr lang="en-US" altLang="zh-CN" sz="2000" dirty="0" err="1">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Shizi</a:t>
            </a:r>
            <a:r>
              <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Suzhou, CHN</a:t>
            </a:r>
            <a:endPar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ctr" eaLnBrk="1" hangingPunct="1">
              <a:lnSpc>
                <a:spcPct val="130000"/>
              </a:lnSpc>
            </a:pPr>
            <a:r>
              <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Institute for Infocomm Research, Singapore</a:t>
            </a:r>
            <a:endPar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gn="ctr" eaLnBrk="1" hangingPunct="1">
              <a:lnSpc>
                <a:spcPct val="130000"/>
              </a:lnSpc>
            </a:pPr>
            <a:endParaRPr lang="en-US" altLang="zh-CN" sz="2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灯片编号占位符 2"/>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2" name="矩形 1"/>
          <p:cNvSpPr/>
          <p:nvPr/>
        </p:nvSpPr>
        <p:spPr>
          <a:xfrm>
            <a:off x="4110990" y="5299075"/>
            <a:ext cx="4272915" cy="368300"/>
          </a:xfrm>
          <a:prstGeom prst="rect">
            <a:avLst/>
          </a:prstGeom>
        </p:spPr>
        <p:txBody>
          <a:bodyPr wrap="square">
            <a:spAutoFit/>
          </a:bodyPr>
          <a:lstStyle/>
          <a:p>
            <a:r>
              <a:rPr lang="nl-NL" altLang="zh-CN" dirty="0">
                <a:latin typeface="Times New Roman" panose="02020603050405020304" pitchFamily="18" charset="0"/>
                <a:cs typeface="Times New Roman" panose="02020603050405020304" pitchFamily="18" charset="0"/>
              </a:rPr>
              <a:t>cipolee20000210@gmail.com </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1" y="6377940"/>
            <a:ext cx="12192001" cy="480060"/>
          </a:xfrm>
          <a:prstGeom prst="rect">
            <a:avLst/>
          </a:prstGeom>
          <a:solidFill>
            <a:srgbClr val="B1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174804" y="6433304"/>
            <a:ext cx="2146316" cy="368300"/>
          </a:xfrm>
          <a:prstGeom prst="rect">
            <a:avLst/>
          </a:prstGeom>
        </p:spPr>
        <p:txBody>
          <a:bodyPr wrap="square">
            <a:spAutoFit/>
          </a:bodyPr>
          <a:lstStyle/>
          <a:p>
            <a:pPr algn="ctr"/>
            <a:r>
              <a:rPr lang="en-US" altLang="zh-CN" dirty="0">
                <a:solidFill>
                  <a:schemeClr val="bg1"/>
                </a:solidFill>
                <a:latin typeface="Helvetica Now Display Black" panose="020B0A04030202020204" pitchFamily="34" charset="0"/>
              </a:rPr>
              <a:t>EMNLP-2023</a:t>
            </a:r>
            <a:endParaRPr lang="zh-CN" altLang="en-US" dirty="0">
              <a:solidFill>
                <a:schemeClr val="bg1"/>
              </a:solidFill>
              <a:latin typeface="Helvetica Now Display Black" panose="020B0A04030202020204" pitchFamily="34" charset="0"/>
            </a:endParaRPr>
          </a:p>
        </p:txBody>
      </p:sp>
      <p:sp>
        <p:nvSpPr>
          <p:cNvPr id="11" name="矩形 10"/>
          <p:cNvSpPr/>
          <p:nvPr/>
        </p:nvSpPr>
        <p:spPr>
          <a:xfrm>
            <a:off x="164944" y="6433304"/>
            <a:ext cx="2822072" cy="369332"/>
          </a:xfrm>
          <a:prstGeom prst="rect">
            <a:avLst/>
          </a:prstGeom>
        </p:spPr>
        <p:txBody>
          <a:bodyPr wrap="square">
            <a:spAutoFit/>
          </a:bodyPr>
          <a:lstStyle/>
          <a:p>
            <a:pPr algn="ctr"/>
            <a:r>
              <a:rPr lang="en-US" altLang="zh-CN" dirty="0">
                <a:solidFill>
                  <a:schemeClr val="bg1"/>
                </a:solidFill>
                <a:latin typeface="Helvetica Now Display Black" panose="020B0A04030202020204" pitchFamily="34" charset="0"/>
              </a:rPr>
              <a:t>Soochow University</a:t>
            </a:r>
            <a:endParaRPr lang="zh-CN" altLang="en-US" dirty="0">
              <a:solidFill>
                <a:schemeClr val="bg1"/>
              </a:solidFill>
              <a:latin typeface="Helvetica Now Display Black" panose="020B0A04030202020204" pitchFamily="34" charset="0"/>
            </a:endParaRPr>
          </a:p>
        </p:txBody>
      </p:sp>
      <p:sp>
        <p:nvSpPr>
          <p:cNvPr id="5" name="矩形 4"/>
          <p:cNvSpPr/>
          <p:nvPr/>
        </p:nvSpPr>
        <p:spPr>
          <a:xfrm>
            <a:off x="10497079" y="6437911"/>
            <a:ext cx="1417320" cy="368300"/>
          </a:xfrm>
          <a:prstGeom prst="rect">
            <a:avLst/>
          </a:prstGeom>
        </p:spPr>
        <p:txBody>
          <a:bodyPr wrap="none">
            <a:spAutoFit/>
          </a:bodyPr>
          <a:lstStyle/>
          <a:p>
            <a:r>
              <a:rPr lang="en-US" altLang="zh-CN" dirty="0">
                <a:solidFill>
                  <a:schemeClr val="bg1"/>
                </a:solidFill>
                <a:latin typeface="Helvetica Now Display Black" panose="020B0A04030202020204" pitchFamily="34" charset="0"/>
              </a:rPr>
              <a:t>23/11/2023</a:t>
            </a:r>
            <a:endParaRPr lang="zh-CN" altLang="en-US" dirty="0"/>
          </a:p>
        </p:txBody>
      </p:sp>
      <p:sp>
        <p:nvSpPr>
          <p:cNvPr id="15" name="矩形 14"/>
          <p:cNvSpPr/>
          <p:nvPr/>
        </p:nvSpPr>
        <p:spPr>
          <a:xfrm>
            <a:off x="0" y="0"/>
            <a:ext cx="12192000" cy="824973"/>
          </a:xfrm>
          <a:prstGeom prst="rect">
            <a:avLst/>
          </a:prstGeom>
          <a:solidFill>
            <a:srgbClr val="B1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卡通画&#10;&#10;描述已自动生成"/>
          <p:cNvPicPr>
            <a:picLocks noChangeAspect="1"/>
          </p:cNvPicPr>
          <p:nvPr/>
        </p:nvPicPr>
        <p:blipFill>
          <a:blip r:embed="rId1">
            <a:clrChange>
              <a:clrFrom>
                <a:srgbClr val="AF251A"/>
              </a:clrFrom>
              <a:clrTo>
                <a:srgbClr val="AF251A">
                  <a:alpha val="0"/>
                </a:srgbClr>
              </a:clrTo>
            </a:clrChange>
            <a:extLst>
              <a:ext uri="{28A0092B-C50C-407E-A947-70E740481C1C}">
                <a14:useLocalDpi xmlns:a14="http://schemas.microsoft.com/office/drawing/2010/main" val="0"/>
              </a:ext>
            </a:extLst>
          </a:blip>
          <a:stretch>
            <a:fillRect/>
          </a:stretch>
        </p:blipFill>
        <p:spPr>
          <a:xfrm>
            <a:off x="131561" y="53901"/>
            <a:ext cx="2268740" cy="717170"/>
          </a:xfrm>
          <a:prstGeom prst="rect">
            <a:avLst/>
          </a:prstGeom>
        </p:spPr>
      </p:pic>
      <p:pic>
        <p:nvPicPr>
          <p:cNvPr id="6" name="图片 5"/>
          <p:cNvPicPr>
            <a:picLocks noChangeAspect="1"/>
          </p:cNvPicPr>
          <p:nvPr/>
        </p:nvPicPr>
        <p:blipFill>
          <a:blip r:embed="rId2"/>
          <a:stretch>
            <a:fillRect/>
          </a:stretch>
        </p:blipFill>
        <p:spPr>
          <a:xfrm>
            <a:off x="495300" y="2468880"/>
            <a:ext cx="2106930" cy="716280"/>
          </a:xfrm>
          <a:prstGeom prst="rect">
            <a:avLst/>
          </a:prstGeom>
        </p:spPr>
      </p:pic>
      <p:pic>
        <p:nvPicPr>
          <p:cNvPr id="7" name="图片 6"/>
          <p:cNvPicPr>
            <a:picLocks noChangeAspect="1"/>
          </p:cNvPicPr>
          <p:nvPr/>
        </p:nvPicPr>
        <p:blipFill>
          <a:blip r:embed="rId3"/>
          <a:stretch>
            <a:fillRect/>
          </a:stretch>
        </p:blipFill>
        <p:spPr>
          <a:xfrm>
            <a:off x="9793605" y="2436495"/>
            <a:ext cx="2291080" cy="761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7"/>
    </mc:Choice>
    <mc:Fallback>
      <p:transition spd="slow" advTm="29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393" y="344897"/>
            <a:ext cx="2223195" cy="843821"/>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Experiment</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12" name="圆角矩形 11"/>
          <p:cNvSpPr/>
          <p:nvPr/>
        </p:nvSpPr>
        <p:spPr>
          <a:xfrm>
            <a:off x="823595" y="1365885"/>
            <a:ext cx="4252595" cy="504190"/>
          </a:xfrm>
          <a:prstGeom prst="roundRect">
            <a:avLst/>
          </a:prstGeom>
          <a:solidFill>
            <a:srgbClr val="EED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Is there anything liked about Sakis Rouvas</a:t>
            </a:r>
            <a:r>
              <a:rPr lang="en-US" altLang="zh-CN" sz="1600">
                <a:solidFill>
                  <a:schemeClr val="bg2">
                    <a:lumMod val="10000"/>
                  </a:schemeClr>
                </a:solidFill>
                <a:latin typeface="Times New Roman Regular" panose="02020603050405020304" charset="0"/>
                <a:cs typeface="Times New Roman Regular" panose="02020603050405020304" charset="0"/>
                <a:sym typeface="+mn-ea"/>
              </a:rPr>
              <a:t>’s </a:t>
            </a:r>
            <a:r>
              <a:rPr lang="zh-CN" altLang="en-US" sz="1600">
                <a:solidFill>
                  <a:schemeClr val="bg2">
                    <a:lumMod val="10000"/>
                  </a:schemeClr>
                </a:solidFill>
                <a:latin typeface="Times New Roman Regular" panose="02020603050405020304" charset="0"/>
                <a:cs typeface="Times New Roman Regular" panose="02020603050405020304" charset="0"/>
                <a:sym typeface="+mn-ea"/>
              </a:rPr>
              <a:t>vocal style?</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sp>
        <p:nvSpPr>
          <p:cNvPr id="14" name="圆角矩形 13"/>
          <p:cNvSpPr/>
          <p:nvPr/>
        </p:nvSpPr>
        <p:spPr>
          <a:xfrm>
            <a:off x="1423035" y="1981200"/>
            <a:ext cx="9003030" cy="612140"/>
          </a:xfrm>
          <a:prstGeom prst="roundRect">
            <a:avLst/>
          </a:prstGeom>
          <a:solidFill>
            <a:srgbClr val="C2D8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15900" rtlCol="0" anchor="ctr"/>
          <a:p>
            <a:pPr algn="ctr"/>
            <a:r>
              <a:rPr lang="zh-CN" altLang="en-US" sz="1600">
                <a:solidFill>
                  <a:schemeClr val="bg2">
                    <a:lumMod val="10000"/>
                  </a:schemeClr>
                </a:solidFill>
                <a:latin typeface="Times New Roman Regular" panose="02020603050405020304" charset="0"/>
                <a:cs typeface="Times New Roman Regular" panose="02020603050405020304" charset="0"/>
                <a:sym typeface="+mn-ea"/>
              </a:rPr>
              <a:t>Reviewers have praised Rouvas\' live performances, particularly his ability to execute "especially difficult and demanding songs", hold long, high notes and dance while singing.'</a:t>
            </a:r>
            <a:endParaRPr lang="zh-CN" altLang="en-US" sz="1600">
              <a:solidFill>
                <a:schemeClr val="bg2">
                  <a:lumMod val="10000"/>
                </a:schemeClr>
              </a:solidFill>
              <a:latin typeface="Times New Roman Regular" panose="02020603050405020304" charset="0"/>
              <a:cs typeface="Times New Roman Regular" panose="02020603050405020304" charset="0"/>
            </a:endParaRPr>
          </a:p>
          <a:p>
            <a:pPr algn="ct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sp>
        <p:nvSpPr>
          <p:cNvPr id="16" name="圆角矩形 15"/>
          <p:cNvSpPr/>
          <p:nvPr/>
        </p:nvSpPr>
        <p:spPr>
          <a:xfrm>
            <a:off x="824230" y="2742565"/>
            <a:ext cx="4668520" cy="504190"/>
          </a:xfrm>
          <a:prstGeom prst="roundRect">
            <a:avLst/>
          </a:prstGeom>
          <a:solidFill>
            <a:srgbClr val="EED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Are there any examples of difficult songs he sings?</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pic>
        <p:nvPicPr>
          <p:cNvPr id="19" name="图片 18"/>
          <p:cNvPicPr>
            <a:picLocks noChangeAspect="1"/>
          </p:cNvPicPr>
          <p:nvPr/>
        </p:nvPicPr>
        <p:blipFill>
          <a:blip r:embed="rId1"/>
          <a:stretch>
            <a:fillRect/>
          </a:stretch>
        </p:blipFill>
        <p:spPr>
          <a:xfrm>
            <a:off x="191770" y="1362075"/>
            <a:ext cx="632460" cy="560705"/>
          </a:xfrm>
          <a:prstGeom prst="rect">
            <a:avLst/>
          </a:prstGeom>
        </p:spPr>
      </p:pic>
      <p:pic>
        <p:nvPicPr>
          <p:cNvPr id="24" name="图片 23"/>
          <p:cNvPicPr>
            <a:picLocks noChangeAspect="1"/>
          </p:cNvPicPr>
          <p:nvPr/>
        </p:nvPicPr>
        <p:blipFill>
          <a:blip r:embed="rId2"/>
          <a:stretch>
            <a:fillRect/>
          </a:stretch>
        </p:blipFill>
        <p:spPr>
          <a:xfrm>
            <a:off x="10426065" y="2134235"/>
            <a:ext cx="492125" cy="437515"/>
          </a:xfrm>
          <a:prstGeom prst="rect">
            <a:avLst/>
          </a:prstGeom>
        </p:spPr>
      </p:pic>
      <p:sp>
        <p:nvSpPr>
          <p:cNvPr id="8" name="圆角矩形 7"/>
          <p:cNvSpPr/>
          <p:nvPr/>
        </p:nvSpPr>
        <p:spPr>
          <a:xfrm>
            <a:off x="8324850" y="3039110"/>
            <a:ext cx="2076450" cy="612140"/>
          </a:xfrm>
          <a:prstGeom prst="roundRect">
            <a:avLst/>
          </a:prstGeom>
          <a:solidFill>
            <a:srgbClr val="F6D8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CANNOTANSWER</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pic>
        <p:nvPicPr>
          <p:cNvPr id="9" name="图片 8"/>
          <p:cNvPicPr>
            <a:picLocks noChangeAspect="1"/>
          </p:cNvPicPr>
          <p:nvPr/>
        </p:nvPicPr>
        <p:blipFill>
          <a:blip r:embed="rId2"/>
          <a:stretch>
            <a:fillRect/>
          </a:stretch>
        </p:blipFill>
        <p:spPr>
          <a:xfrm>
            <a:off x="10442575" y="3072130"/>
            <a:ext cx="492125" cy="437515"/>
          </a:xfrm>
          <a:prstGeom prst="rect">
            <a:avLst/>
          </a:prstGeom>
        </p:spPr>
      </p:pic>
      <p:sp>
        <p:nvSpPr>
          <p:cNvPr id="10" name="圆角矩形 9"/>
          <p:cNvSpPr/>
          <p:nvPr/>
        </p:nvSpPr>
        <p:spPr>
          <a:xfrm>
            <a:off x="824230" y="3561715"/>
            <a:ext cx="6816090" cy="546735"/>
          </a:xfrm>
          <a:prstGeom prst="roundRect">
            <a:avLst/>
          </a:prstGeom>
          <a:solidFill>
            <a:srgbClr val="80AA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Can you name any songs that showcase Sakis Rouvas' ability to sing particularly demanding pieces, based on the previous discussions?</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sp>
        <p:nvSpPr>
          <p:cNvPr id="11" name="圆角矩形 10"/>
          <p:cNvSpPr/>
          <p:nvPr/>
        </p:nvSpPr>
        <p:spPr>
          <a:xfrm>
            <a:off x="7134860" y="4226560"/>
            <a:ext cx="3291205" cy="437515"/>
          </a:xfrm>
          <a:prstGeom prst="roundRect">
            <a:avLst/>
          </a:prstGeom>
          <a:solidFill>
            <a:srgbClr val="C2D8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O Iroas" from Iparhi Agapi Edo</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pic>
        <p:nvPicPr>
          <p:cNvPr id="13" name="图片 12"/>
          <p:cNvPicPr>
            <a:picLocks noChangeAspect="1"/>
          </p:cNvPicPr>
          <p:nvPr/>
        </p:nvPicPr>
        <p:blipFill>
          <a:blip r:embed="rId2"/>
          <a:stretch>
            <a:fillRect/>
          </a:stretch>
        </p:blipFill>
        <p:spPr>
          <a:xfrm>
            <a:off x="10442575" y="4228465"/>
            <a:ext cx="492125" cy="437515"/>
          </a:xfrm>
          <a:prstGeom prst="rect">
            <a:avLst/>
          </a:prstGeom>
        </p:spPr>
      </p:pic>
      <p:sp>
        <p:nvSpPr>
          <p:cNvPr id="15" name="圆角矩形 14"/>
          <p:cNvSpPr/>
          <p:nvPr/>
        </p:nvSpPr>
        <p:spPr>
          <a:xfrm>
            <a:off x="826770" y="4550410"/>
            <a:ext cx="5618480" cy="504190"/>
          </a:xfrm>
          <a:prstGeom prst="roundRect">
            <a:avLst/>
          </a:prstGeom>
          <a:solidFill>
            <a:srgbClr val="EED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Are there any influences to his vocal style?</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pic>
        <p:nvPicPr>
          <p:cNvPr id="18" name="图片 17"/>
          <p:cNvPicPr>
            <a:picLocks noChangeAspect="1"/>
          </p:cNvPicPr>
          <p:nvPr/>
        </p:nvPicPr>
        <p:blipFill>
          <a:blip r:embed="rId2"/>
          <a:stretch>
            <a:fillRect/>
          </a:stretch>
        </p:blipFill>
        <p:spPr>
          <a:xfrm>
            <a:off x="10440035" y="5080000"/>
            <a:ext cx="492125" cy="437515"/>
          </a:xfrm>
          <a:prstGeom prst="rect">
            <a:avLst/>
          </a:prstGeom>
        </p:spPr>
      </p:pic>
      <p:sp>
        <p:nvSpPr>
          <p:cNvPr id="20" name="圆角矩形 19"/>
          <p:cNvSpPr/>
          <p:nvPr/>
        </p:nvSpPr>
        <p:spPr>
          <a:xfrm>
            <a:off x="826770" y="5459730"/>
            <a:ext cx="5618480" cy="574675"/>
          </a:xfrm>
          <a:prstGeom prst="roundRect">
            <a:avLst/>
          </a:prstGeom>
          <a:solidFill>
            <a:srgbClr val="80AA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Did Sakis Rouvas receive any formal training to improve his singing skills?</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sp>
        <p:nvSpPr>
          <p:cNvPr id="27" name="圆角矩形 26"/>
          <p:cNvSpPr/>
          <p:nvPr/>
        </p:nvSpPr>
        <p:spPr>
          <a:xfrm>
            <a:off x="3964940" y="6110605"/>
            <a:ext cx="6436360" cy="574040"/>
          </a:xfrm>
          <a:prstGeom prst="roundRect">
            <a:avLst/>
          </a:prstGeom>
          <a:solidFill>
            <a:srgbClr val="C2D8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195" bIns="0"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During his 1997-98 hiatus, Rouvas received voice lessons from American coach Raz Kennedy focusing on rock and blues techniques.</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pic>
        <p:nvPicPr>
          <p:cNvPr id="28" name="图片 27"/>
          <p:cNvPicPr>
            <a:picLocks noChangeAspect="1"/>
          </p:cNvPicPr>
          <p:nvPr/>
        </p:nvPicPr>
        <p:blipFill>
          <a:blip r:embed="rId2"/>
          <a:stretch>
            <a:fillRect/>
          </a:stretch>
        </p:blipFill>
        <p:spPr>
          <a:xfrm>
            <a:off x="10426065" y="6212840"/>
            <a:ext cx="492125" cy="437515"/>
          </a:xfrm>
          <a:prstGeom prst="rect">
            <a:avLst/>
          </a:prstGeom>
        </p:spPr>
      </p:pic>
      <p:pic>
        <p:nvPicPr>
          <p:cNvPr id="36" name="图片 35"/>
          <p:cNvPicPr>
            <a:picLocks noChangeAspect="1"/>
          </p:cNvPicPr>
          <p:nvPr/>
        </p:nvPicPr>
        <p:blipFill>
          <a:blip r:embed="rId3"/>
          <a:stretch>
            <a:fillRect/>
          </a:stretch>
        </p:blipFill>
        <p:spPr>
          <a:xfrm>
            <a:off x="260985" y="3651250"/>
            <a:ext cx="462915" cy="455930"/>
          </a:xfrm>
          <a:prstGeom prst="rect">
            <a:avLst/>
          </a:prstGeom>
        </p:spPr>
      </p:pic>
      <p:pic>
        <p:nvPicPr>
          <p:cNvPr id="37" name="图片 36"/>
          <p:cNvPicPr>
            <a:picLocks noChangeAspect="1"/>
          </p:cNvPicPr>
          <p:nvPr/>
        </p:nvPicPr>
        <p:blipFill>
          <a:blip r:embed="rId3"/>
          <a:stretch>
            <a:fillRect/>
          </a:stretch>
        </p:blipFill>
        <p:spPr>
          <a:xfrm>
            <a:off x="279400" y="5504815"/>
            <a:ext cx="462915" cy="455930"/>
          </a:xfrm>
          <a:prstGeom prst="rect">
            <a:avLst/>
          </a:prstGeom>
        </p:spPr>
      </p:pic>
      <p:sp>
        <p:nvSpPr>
          <p:cNvPr id="38" name="文本框 37"/>
          <p:cNvSpPr txBox="1"/>
          <p:nvPr/>
        </p:nvSpPr>
        <p:spPr>
          <a:xfrm>
            <a:off x="826770" y="4145280"/>
            <a:ext cx="4537075" cy="368300"/>
          </a:xfrm>
          <a:prstGeom prst="rect">
            <a:avLst/>
          </a:prstGeom>
          <a:noFill/>
        </p:spPr>
        <p:txBody>
          <a:bodyPr wrap="square" rtlCol="0">
            <a:spAutoFit/>
          </a:bodyPr>
          <a:p>
            <a:pPr algn="l"/>
            <a:r>
              <a:rPr lang="en-US" altLang="zh-CN" b="1">
                <a:solidFill>
                  <a:srgbClr val="FF0000"/>
                </a:solidFill>
              </a:rPr>
              <a:t>g</a:t>
            </a:r>
            <a:r>
              <a:rPr lang="zh-CN" altLang="en-US" b="1">
                <a:solidFill>
                  <a:srgbClr val="FF0000"/>
                </a:solidFill>
              </a:rPr>
              <a:t>rammatically corrected</a:t>
            </a:r>
            <a:r>
              <a:rPr lang="en-US" altLang="zh-CN" b="1">
                <a:solidFill>
                  <a:srgbClr val="FF0000"/>
                </a:solidFill>
              </a:rPr>
              <a:t>,</a:t>
            </a:r>
            <a:r>
              <a:rPr lang="zh-CN" altLang="en-US" b="1">
                <a:solidFill>
                  <a:srgbClr val="FF0000"/>
                </a:solidFill>
                <a:sym typeface="+mn-ea"/>
              </a:rPr>
              <a:t> fluent</a:t>
            </a:r>
            <a:endParaRPr lang="zh-CN" altLang="en-US" b="1">
              <a:solidFill>
                <a:srgbClr val="FF0000"/>
              </a:solidFill>
              <a:sym typeface="+mn-ea"/>
            </a:endParaRPr>
          </a:p>
        </p:txBody>
      </p:sp>
      <p:sp>
        <p:nvSpPr>
          <p:cNvPr id="39" name="圆角矩形 38"/>
          <p:cNvSpPr/>
          <p:nvPr/>
        </p:nvSpPr>
        <p:spPr>
          <a:xfrm>
            <a:off x="8255000" y="4954905"/>
            <a:ext cx="2076450" cy="612140"/>
          </a:xfrm>
          <a:prstGeom prst="roundRect">
            <a:avLst/>
          </a:prstGeom>
          <a:solidFill>
            <a:srgbClr val="F6D8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600">
                <a:solidFill>
                  <a:schemeClr val="bg2">
                    <a:lumMod val="10000"/>
                  </a:schemeClr>
                </a:solidFill>
                <a:latin typeface="Times New Roman Regular" panose="02020603050405020304" charset="0"/>
                <a:cs typeface="Times New Roman Regular" panose="02020603050405020304" charset="0"/>
                <a:sym typeface="+mn-ea"/>
              </a:rPr>
              <a:t>CANNOTANSWER</a:t>
            </a:r>
            <a:endParaRPr lang="zh-CN" altLang="en-US" sz="1600">
              <a:solidFill>
                <a:schemeClr val="bg2">
                  <a:lumMod val="10000"/>
                </a:schemeClr>
              </a:solidFill>
              <a:latin typeface="Times New Roman Regular" panose="02020603050405020304" charset="0"/>
              <a:cs typeface="Times New Roman Regular" panose="02020603050405020304" charset="0"/>
              <a:sym typeface="+mn-ea"/>
            </a:endParaRPr>
          </a:p>
        </p:txBody>
      </p:sp>
      <p:sp>
        <p:nvSpPr>
          <p:cNvPr id="40" name="文本框 39"/>
          <p:cNvSpPr txBox="1"/>
          <p:nvPr/>
        </p:nvSpPr>
        <p:spPr>
          <a:xfrm>
            <a:off x="826770" y="6110605"/>
            <a:ext cx="1229995" cy="368300"/>
          </a:xfrm>
          <a:prstGeom prst="rect">
            <a:avLst/>
          </a:prstGeom>
          <a:noFill/>
        </p:spPr>
        <p:txBody>
          <a:bodyPr wrap="square" rtlCol="0">
            <a:spAutoFit/>
          </a:bodyPr>
          <a:p>
            <a:pPr algn="l"/>
            <a:r>
              <a:rPr lang="en-US" altLang="zh-CN" b="1">
                <a:solidFill>
                  <a:srgbClr val="FF0000"/>
                </a:solidFill>
                <a:sym typeface="+mn-ea"/>
              </a:rPr>
              <a:t>relevant</a:t>
            </a:r>
            <a:endParaRPr lang="en-US" altLang="zh-CN" b="1">
              <a:solidFill>
                <a:srgbClr val="FF0000"/>
              </a:solidFill>
              <a:sym typeface="+mn-ea"/>
            </a:endParaRPr>
          </a:p>
        </p:txBody>
      </p:sp>
      <p:pic>
        <p:nvPicPr>
          <p:cNvPr id="41" name="图片 40"/>
          <p:cNvPicPr>
            <a:picLocks noChangeAspect="1"/>
          </p:cNvPicPr>
          <p:nvPr/>
        </p:nvPicPr>
        <p:blipFill>
          <a:blip r:embed="rId4"/>
          <a:stretch>
            <a:fillRect/>
          </a:stretch>
        </p:blipFill>
        <p:spPr>
          <a:xfrm>
            <a:off x="10442575" y="1137920"/>
            <a:ext cx="552450" cy="843280"/>
          </a:xfrm>
          <a:prstGeom prst="rect">
            <a:avLst/>
          </a:prstGeom>
        </p:spPr>
      </p:pic>
      <p:pic>
        <p:nvPicPr>
          <p:cNvPr id="42" name="图片 41"/>
          <p:cNvPicPr>
            <a:picLocks noChangeAspect="1"/>
          </p:cNvPicPr>
          <p:nvPr/>
        </p:nvPicPr>
        <p:blipFill>
          <a:blip r:embed="rId5"/>
          <a:stretch>
            <a:fillRect/>
          </a:stretch>
        </p:blipFill>
        <p:spPr>
          <a:xfrm>
            <a:off x="8473440" y="1286510"/>
            <a:ext cx="1927860" cy="615950"/>
          </a:xfrm>
          <a:prstGeom prst="rect">
            <a:avLst/>
          </a:prstGeom>
        </p:spPr>
      </p:pic>
      <p:pic>
        <p:nvPicPr>
          <p:cNvPr id="43" name="图片 42"/>
          <p:cNvPicPr>
            <a:picLocks noChangeAspect="1"/>
          </p:cNvPicPr>
          <p:nvPr/>
        </p:nvPicPr>
        <p:blipFill>
          <a:blip r:embed="rId1"/>
          <a:stretch>
            <a:fillRect/>
          </a:stretch>
        </p:blipFill>
        <p:spPr>
          <a:xfrm>
            <a:off x="191770" y="2724150"/>
            <a:ext cx="632460" cy="560705"/>
          </a:xfrm>
          <a:prstGeom prst="rect">
            <a:avLst/>
          </a:prstGeom>
        </p:spPr>
      </p:pic>
      <p:pic>
        <p:nvPicPr>
          <p:cNvPr id="44" name="图片 43"/>
          <p:cNvPicPr>
            <a:picLocks noChangeAspect="1"/>
          </p:cNvPicPr>
          <p:nvPr/>
        </p:nvPicPr>
        <p:blipFill>
          <a:blip r:embed="rId1"/>
          <a:stretch>
            <a:fillRect/>
          </a:stretch>
        </p:blipFill>
        <p:spPr>
          <a:xfrm>
            <a:off x="194310" y="4495800"/>
            <a:ext cx="632460" cy="5607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393" y="344897"/>
            <a:ext cx="2223195" cy="843821"/>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Experiment</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34670" y="1663700"/>
            <a:ext cx="10960100" cy="3356610"/>
          </a:xfrm>
          <a:prstGeom prst="rect">
            <a:avLst/>
          </a:prstGeom>
        </p:spPr>
      </p:pic>
      <p:sp>
        <p:nvSpPr>
          <p:cNvPr id="4" name="文本框 3"/>
          <p:cNvSpPr txBox="1"/>
          <p:nvPr/>
        </p:nvSpPr>
        <p:spPr>
          <a:xfrm>
            <a:off x="5473700" y="1352550"/>
            <a:ext cx="2112645" cy="368300"/>
          </a:xfrm>
          <a:prstGeom prst="rect">
            <a:avLst/>
          </a:prstGeom>
          <a:noFill/>
        </p:spPr>
        <p:txBody>
          <a:bodyPr wrap="none" rtlCol="0">
            <a:spAutoFit/>
          </a:bodyPr>
          <a:p>
            <a:r>
              <a:rPr lang="en-US" altLang="zh-CN" b="1"/>
              <a:t>Main Co</a:t>
            </a:r>
            <a:r>
              <a:rPr lang="en-US" altLang="zh-CN" b="1"/>
              <a:t>mparison</a:t>
            </a:r>
            <a:endParaRPr lang="en-US" altLang="zh-CN" b="1"/>
          </a:p>
        </p:txBody>
      </p:sp>
      <p:sp>
        <p:nvSpPr>
          <p:cNvPr id="6" name="文本框 5"/>
          <p:cNvSpPr txBox="1"/>
          <p:nvPr/>
        </p:nvSpPr>
        <p:spPr>
          <a:xfrm>
            <a:off x="473710" y="5020310"/>
            <a:ext cx="11109325" cy="645160"/>
          </a:xfrm>
          <a:prstGeom prst="rect">
            <a:avLst/>
          </a:prstGeom>
          <a:noFill/>
        </p:spPr>
        <p:txBody>
          <a:bodyPr wrap="square" rtlCol="0">
            <a:spAutoFit/>
          </a:bodyPr>
          <a:p>
            <a:pPr algn="l"/>
            <a:r>
              <a:rPr lang="zh-CN" altLang="en-US">
                <a:latin typeface="Times New Roman Regular" panose="02020603050405020304" charset="0"/>
                <a:cs typeface="Times New Roman Regular" panose="02020603050405020304" charset="0"/>
              </a:rPr>
              <a:t>Performance of evaluated CQA models on QUAC and CoQA. Note:</a:t>
            </a:r>
            <a:r>
              <a:rPr lang="en-US" altLang="zh-CN">
                <a:latin typeface="Times New Roman Regular" panose="02020603050405020304" charset="0"/>
                <a:cs typeface="Times New Roman Regular" panose="02020603050405020304" charset="0"/>
              </a:rPr>
              <a:t>     </a:t>
            </a:r>
            <a:r>
              <a:rPr lang="zh-CN" altLang="en-US">
                <a:latin typeface="Times New Roman Regular" panose="02020603050405020304" charset="0"/>
                <a:cs typeface="Times New Roman Regular" panose="02020603050405020304" charset="0"/>
              </a:rPr>
              <a:t>indicates interview evaluation based on generated history;</a:t>
            </a:r>
            <a:r>
              <a:rPr lang="en-US" altLang="zh-CN">
                <a:latin typeface="Times New Roman Regular" panose="02020603050405020304" charset="0"/>
                <a:cs typeface="Times New Roman Regular" panose="02020603050405020304" charset="0"/>
              </a:rPr>
              <a:t>     </a:t>
            </a:r>
            <a:r>
              <a:rPr lang="zh-CN" altLang="en-US">
                <a:latin typeface="Times New Roman Regular" panose="02020603050405020304" charset="0"/>
                <a:cs typeface="Times New Roman Regular" panose="02020603050405020304" charset="0"/>
              </a:rPr>
              <a:t>indicates interview evaluation based on golden history.</a:t>
            </a:r>
            <a:endParaRPr lang="zh-CN" altLang="en-US">
              <a:latin typeface="Times New Roman Regular" panose="02020603050405020304" charset="0"/>
              <a:cs typeface="Times New Roman Regular" panose="02020603050405020304" charset="0"/>
            </a:endParaRPr>
          </a:p>
        </p:txBody>
      </p:sp>
      <p:pic>
        <p:nvPicPr>
          <p:cNvPr id="8" name="334E55B0-647D-440b-865C-3EC943EB4CBC-23" descr="wpsoffice"/>
          <p:cNvPicPr>
            <a:picLocks noChangeAspect="1"/>
          </p:cNvPicPr>
          <p:nvPr/>
        </p:nvPicPr>
        <p:blipFill>
          <a:blip r:embed="rId2"/>
          <a:stretch>
            <a:fillRect/>
          </a:stretch>
        </p:blipFill>
        <p:spPr>
          <a:xfrm>
            <a:off x="6877050" y="5094605"/>
            <a:ext cx="183515" cy="213995"/>
          </a:xfrm>
          <a:prstGeom prst="rect">
            <a:avLst/>
          </a:prstGeom>
        </p:spPr>
      </p:pic>
      <p:pic>
        <p:nvPicPr>
          <p:cNvPr id="9" name="334E55B0-647D-440b-865C-3EC943EB4CBC-24" descr="wpsoffice"/>
          <p:cNvPicPr>
            <a:picLocks noChangeAspect="1"/>
          </p:cNvPicPr>
          <p:nvPr/>
        </p:nvPicPr>
        <p:blipFill>
          <a:blip r:embed="rId3"/>
          <a:stretch>
            <a:fillRect/>
          </a:stretch>
        </p:blipFill>
        <p:spPr>
          <a:xfrm>
            <a:off x="2257425" y="5363845"/>
            <a:ext cx="182880" cy="276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393" y="344897"/>
            <a:ext cx="2223195" cy="843821"/>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Experiment</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457450" y="1799590"/>
            <a:ext cx="7057390" cy="1562735"/>
          </a:xfrm>
          <a:prstGeom prst="rect">
            <a:avLst/>
          </a:prstGeom>
        </p:spPr>
      </p:pic>
      <p:sp>
        <p:nvSpPr>
          <p:cNvPr id="7" name="文本框 6"/>
          <p:cNvSpPr txBox="1"/>
          <p:nvPr/>
        </p:nvSpPr>
        <p:spPr>
          <a:xfrm>
            <a:off x="545465" y="3785870"/>
            <a:ext cx="10653395" cy="1198880"/>
          </a:xfrm>
          <a:prstGeom prst="rect">
            <a:avLst/>
          </a:prstGeom>
          <a:noFill/>
        </p:spPr>
        <p:txBody>
          <a:bodyPr wrap="square" rtlCol="0">
            <a:spAutoFit/>
          </a:bodyPr>
          <a:p>
            <a:pPr algn="l"/>
            <a:r>
              <a:rPr lang="zh-CN" altLang="en-US" sz="1800">
                <a:latin typeface="Times New Roman Regular" panose="02020603050405020304" charset="0"/>
                <a:cs typeface="Times New Roman Regular" panose="02020603050405020304" charset="0"/>
              </a:rPr>
              <a:t>Pearson and Spearman correlation coefficients between human</a:t>
            </a:r>
            <a:r>
              <a:rPr lang="en-US" altLang="zh-CN" sz="1800">
                <a:latin typeface="Times New Roman Regular" panose="02020603050405020304" charset="0"/>
                <a:cs typeface="Times New Roman Regular" panose="02020603050405020304" charset="0"/>
              </a:rPr>
              <a:t> </a:t>
            </a:r>
            <a:r>
              <a:rPr lang="zh-CN" altLang="en-US" sz="1800">
                <a:latin typeface="Times New Roman Regular" panose="02020603050405020304" charset="0"/>
                <a:cs typeface="Times New Roman Regular" panose="02020603050405020304" charset="0"/>
              </a:rPr>
              <a:t>evaluation and interview evaluation. </a:t>
            </a:r>
            <a:endParaRPr lang="zh-CN" altLang="en-US" sz="1800">
              <a:latin typeface="Times New Roman Regular" panose="02020603050405020304" charset="0"/>
              <a:cs typeface="Times New Roman Regular" panose="02020603050405020304" charset="0"/>
            </a:endParaRPr>
          </a:p>
          <a:p>
            <a:pPr algn="l"/>
            <a:endParaRPr lang="zh-CN" altLang="en-US" sz="1800">
              <a:latin typeface="Times New Roman Regular" panose="02020603050405020304" charset="0"/>
              <a:cs typeface="Times New Roman Regular" panose="02020603050405020304" charset="0"/>
            </a:endParaRPr>
          </a:p>
          <a:p>
            <a:pPr algn="l"/>
            <a:r>
              <a:rPr lang="zh-CN" altLang="en-US" sz="1800">
                <a:latin typeface="Times New Roman Regular" panose="02020603050405020304" charset="0"/>
                <a:cs typeface="Times New Roman Regular" panose="02020603050405020304" charset="0"/>
              </a:rPr>
              <a:t>The closer the correlation coefficient is to 1 or -1, the more</a:t>
            </a:r>
            <a:r>
              <a:rPr lang="en-US" altLang="zh-CN" sz="1800">
                <a:latin typeface="Times New Roman Regular" panose="02020603050405020304" charset="0"/>
                <a:cs typeface="Times New Roman Regular" panose="02020603050405020304" charset="0"/>
              </a:rPr>
              <a:t> </a:t>
            </a:r>
            <a:r>
              <a:rPr lang="zh-CN" altLang="en-US" sz="1800">
                <a:latin typeface="Times New Roman Regular" panose="02020603050405020304" charset="0"/>
                <a:cs typeface="Times New Roman Regular" panose="02020603050405020304" charset="0"/>
              </a:rPr>
              <a:t>aligned it is, while the closer it is to 0, the less aligned it is.</a:t>
            </a:r>
            <a:r>
              <a:rPr lang="en-US" altLang="zh-CN" sz="1800">
                <a:latin typeface="Times New Roman Regular" panose="02020603050405020304" charset="0"/>
                <a:cs typeface="Times New Roman Regular" panose="02020603050405020304" charset="0"/>
              </a:rPr>
              <a:t> </a:t>
            </a:r>
            <a:r>
              <a:rPr lang="zh-CN" altLang="en-US" sz="1800">
                <a:latin typeface="Times New Roman Regular" panose="02020603050405020304" charset="0"/>
                <a:cs typeface="Times New Roman Regular" panose="02020603050405020304" charset="0"/>
              </a:rPr>
              <a:t>The same conclusion applies to the PFR metric.</a:t>
            </a:r>
            <a:r>
              <a:rPr lang="zh-CN" altLang="en-US" sz="1600">
                <a:latin typeface="Times New Roman Regular" panose="02020603050405020304" charset="0"/>
                <a:cs typeface="Times New Roman Regular" panose="02020603050405020304" charset="0"/>
              </a:rPr>
              <a:t> </a:t>
            </a:r>
            <a:endParaRPr lang="zh-CN" altLang="en-US" sz="1600">
              <a:latin typeface="Times New Roman Regular" panose="02020603050405020304" charset="0"/>
              <a:cs typeface="Times New Roman Regular" panose="02020603050405020304" charset="0"/>
            </a:endParaRPr>
          </a:p>
        </p:txBody>
      </p:sp>
      <p:sp>
        <p:nvSpPr>
          <p:cNvPr id="8" name="文本框 7"/>
          <p:cNvSpPr txBox="1"/>
          <p:nvPr/>
        </p:nvSpPr>
        <p:spPr>
          <a:xfrm>
            <a:off x="2229485" y="1323340"/>
            <a:ext cx="7285355" cy="645160"/>
          </a:xfrm>
          <a:prstGeom prst="rect">
            <a:avLst/>
          </a:prstGeom>
          <a:noFill/>
        </p:spPr>
        <p:txBody>
          <a:bodyPr wrap="square" rtlCol="0" anchor="t">
            <a:spAutoFit/>
          </a:bodyPr>
          <a:p>
            <a:pPr algn="ctr"/>
            <a:r>
              <a:rPr lang="zh-CN" altLang="en-US" b="1"/>
              <a:t>Pearson and Spearman correlation coefficients between human evaluation and interview evaluation.</a:t>
            </a:r>
            <a:endParaRPr lang="zh-CN" altLang="en-US"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393" y="344897"/>
            <a:ext cx="2223195" cy="843821"/>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Experiment</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602605" y="1275715"/>
            <a:ext cx="4297680" cy="4054475"/>
          </a:xfrm>
          <a:prstGeom prst="rect">
            <a:avLst/>
          </a:prstGeom>
        </p:spPr>
      </p:pic>
      <p:sp>
        <p:nvSpPr>
          <p:cNvPr id="8" name="文本框 7"/>
          <p:cNvSpPr txBox="1"/>
          <p:nvPr/>
        </p:nvSpPr>
        <p:spPr>
          <a:xfrm>
            <a:off x="473710" y="5469890"/>
            <a:ext cx="4608195" cy="1198880"/>
          </a:xfrm>
          <a:prstGeom prst="rect">
            <a:avLst/>
          </a:prstGeom>
          <a:noFill/>
        </p:spPr>
        <p:txBody>
          <a:bodyPr wrap="square" rtlCol="0">
            <a:spAutoFit/>
          </a:bodyPr>
          <a:p>
            <a:pPr algn="l"/>
            <a:r>
              <a:rPr lang="zh-CN" altLang="en-US">
                <a:latin typeface="Times New Roman Regular" panose="02020603050405020304" charset="0"/>
                <a:cs typeface="Times New Roman Regular" panose="02020603050405020304" charset="0"/>
                <a:sym typeface="+mn-ea"/>
              </a:rPr>
              <a:t>“Turn 0”indicates the models</a:t>
            </a:r>
            <a:r>
              <a:rPr lang="en-US" altLang="zh-CN">
                <a:latin typeface="Times New Roman Regular" panose="02020603050405020304" charset="0"/>
                <a:cs typeface="Times New Roman Regular" panose="02020603050405020304" charset="0"/>
                <a:sym typeface="+mn-ea"/>
              </a:rPr>
              <a:t>’ </a:t>
            </a:r>
            <a:r>
              <a:rPr lang="zh-CN" altLang="en-US">
                <a:latin typeface="Times New Roman Regular" panose="02020603050405020304" charset="0"/>
                <a:cs typeface="Times New Roman Regular" panose="02020603050405020304" charset="0"/>
                <a:sym typeface="+mn-ea"/>
              </a:rPr>
              <a:t>ability to accurately predict</a:t>
            </a:r>
            <a:r>
              <a:rPr lang="en-US" altLang="zh-CN">
                <a:latin typeface="Times New Roman Regular" panose="02020603050405020304" charset="0"/>
                <a:cs typeface="Times New Roman Regular" panose="02020603050405020304" charset="0"/>
                <a:sym typeface="+mn-ea"/>
              </a:rPr>
              <a:t> </a:t>
            </a:r>
            <a:r>
              <a:rPr lang="zh-CN" altLang="en-US">
                <a:latin typeface="Times New Roman Regular" panose="02020603050405020304" charset="0"/>
                <a:cs typeface="Times New Roman Regular" panose="02020603050405020304" charset="0"/>
                <a:sym typeface="+mn-ea"/>
              </a:rPr>
              <a:t>human questions, while</a:t>
            </a:r>
            <a:r>
              <a:rPr lang="en-US" altLang="zh-CN">
                <a:latin typeface="Times New Roman Regular" panose="02020603050405020304" charset="0"/>
                <a:cs typeface="Times New Roman Regular" panose="02020603050405020304" charset="0"/>
                <a:sym typeface="+mn-ea"/>
              </a:rPr>
              <a:t> ”</a:t>
            </a:r>
            <a:r>
              <a:rPr lang="zh-CN" altLang="en-US">
                <a:latin typeface="Times New Roman Regular" panose="02020603050405020304" charset="0"/>
                <a:cs typeface="Times New Roman Regular" panose="02020603050405020304" charset="0"/>
                <a:sym typeface="+mn-ea"/>
              </a:rPr>
              <a:t>Turn i</a:t>
            </a:r>
            <a:r>
              <a:rPr lang="en-US" altLang="zh-CN">
                <a:latin typeface="Times New Roman Regular" panose="02020603050405020304" charset="0"/>
                <a:cs typeface="Times New Roman Regular" panose="02020603050405020304" charset="0"/>
                <a:sym typeface="+mn-ea"/>
              </a:rPr>
              <a:t>” </a:t>
            </a:r>
            <a:r>
              <a:rPr lang="zh-CN" altLang="en-US">
                <a:latin typeface="Times New Roman Regular" panose="02020603050405020304" charset="0"/>
                <a:cs typeface="Times New Roman Regular" panose="02020603050405020304" charset="0"/>
                <a:sym typeface="+mn-ea"/>
              </a:rPr>
              <a:t>indicates correctly</a:t>
            </a:r>
            <a:r>
              <a:rPr lang="en-US" altLang="zh-CN">
                <a:latin typeface="Times New Roman Regular" panose="02020603050405020304" charset="0"/>
                <a:cs typeface="Times New Roman Regular" panose="02020603050405020304" charset="0"/>
                <a:sym typeface="+mn-ea"/>
              </a:rPr>
              <a:t> </a:t>
            </a:r>
            <a:r>
              <a:rPr lang="zh-CN" altLang="en-US">
                <a:latin typeface="Times New Roman Regular" panose="02020603050405020304" charset="0"/>
                <a:cs typeface="Times New Roman Regular" panose="02020603050405020304" charset="0"/>
                <a:sym typeface="+mn-ea"/>
              </a:rPr>
              <a:t>predicting with the prompt of the i-th new question.</a:t>
            </a:r>
            <a:endParaRPr lang="zh-CN" altLang="en-US">
              <a:latin typeface="Times New Roman Regular" panose="02020603050405020304" charset="0"/>
              <a:cs typeface="Times New Roman Regular" panose="02020603050405020304" charset="0"/>
            </a:endParaRPr>
          </a:p>
        </p:txBody>
      </p:sp>
      <p:sp>
        <p:nvSpPr>
          <p:cNvPr id="10" name="文本框 9"/>
          <p:cNvSpPr txBox="1"/>
          <p:nvPr/>
        </p:nvSpPr>
        <p:spPr>
          <a:xfrm>
            <a:off x="6056630" y="5417185"/>
            <a:ext cx="4297680" cy="1322070"/>
          </a:xfrm>
          <a:prstGeom prst="rect">
            <a:avLst/>
          </a:prstGeom>
          <a:noFill/>
        </p:spPr>
        <p:txBody>
          <a:bodyPr wrap="square" rtlCol="0">
            <a:spAutoFit/>
          </a:bodyPr>
          <a:p>
            <a:pPr algn="l"/>
            <a:r>
              <a:rPr lang="zh-CN" altLang="en-US" sz="2000">
                <a:latin typeface="Times New Roman Regular" panose="02020603050405020304" charset="0"/>
                <a:cs typeface="Times New Roman Regular" panose="02020603050405020304" charset="0"/>
                <a:sym typeface="+mn-ea"/>
              </a:rPr>
              <a:t>This table demonstrates that the performance rankings</a:t>
            </a:r>
            <a:r>
              <a:rPr lang="en-US" altLang="zh-CN" sz="2000">
                <a:latin typeface="Times New Roman Regular" panose="02020603050405020304" charset="0"/>
                <a:cs typeface="Times New Roman Regular" panose="02020603050405020304" charset="0"/>
                <a:sym typeface="+mn-ea"/>
              </a:rPr>
              <a:t> </a:t>
            </a:r>
            <a:r>
              <a:rPr lang="zh-CN" altLang="en-US" sz="2000">
                <a:latin typeface="Times New Roman Regular" panose="02020603050405020304" charset="0"/>
                <a:cs typeface="Times New Roman Regular" panose="02020603050405020304" charset="0"/>
                <a:sym typeface="+mn-ea"/>
              </a:rPr>
              <a:t>of the golden-history interview evaluation and human</a:t>
            </a:r>
            <a:r>
              <a:rPr lang="en-US" altLang="zh-CN" sz="2000">
                <a:latin typeface="Times New Roman Regular" panose="02020603050405020304" charset="0"/>
                <a:cs typeface="Times New Roman Regular" panose="02020603050405020304" charset="0"/>
                <a:sym typeface="+mn-ea"/>
              </a:rPr>
              <a:t> </a:t>
            </a:r>
            <a:r>
              <a:rPr lang="zh-CN" altLang="en-US" sz="2000">
                <a:latin typeface="Times New Roman Regular" panose="02020603050405020304" charset="0"/>
                <a:cs typeface="Times New Roman Regular" panose="02020603050405020304" charset="0"/>
                <a:sym typeface="+mn-ea"/>
              </a:rPr>
              <a:t>evaluation align with each other. </a:t>
            </a:r>
            <a:endParaRPr lang="zh-CN" altLang="en-US" sz="2000">
              <a:latin typeface="Times New Roman Regular" panose="02020603050405020304" charset="0"/>
              <a:cs typeface="Times New Roman Regular" panose="02020603050405020304" charset="0"/>
            </a:endParaRPr>
          </a:p>
        </p:txBody>
      </p:sp>
      <p:grpSp>
        <p:nvGrpSpPr>
          <p:cNvPr id="12" name="组合 11"/>
          <p:cNvGrpSpPr/>
          <p:nvPr/>
        </p:nvGrpSpPr>
        <p:grpSpPr>
          <a:xfrm>
            <a:off x="763905" y="1250315"/>
            <a:ext cx="3039110" cy="4227830"/>
            <a:chOff x="746" y="1872"/>
            <a:chExt cx="4786" cy="6658"/>
          </a:xfrm>
        </p:grpSpPr>
        <p:pic>
          <p:nvPicPr>
            <p:cNvPr id="3" name="图片 2"/>
            <p:cNvPicPr>
              <a:picLocks noChangeAspect="1"/>
            </p:cNvPicPr>
            <p:nvPr/>
          </p:nvPicPr>
          <p:blipFill>
            <a:blip r:embed="rId2"/>
            <a:stretch>
              <a:fillRect/>
            </a:stretch>
          </p:blipFill>
          <p:spPr>
            <a:xfrm>
              <a:off x="746" y="1872"/>
              <a:ext cx="4786" cy="6659"/>
            </a:xfrm>
            <a:prstGeom prst="rect">
              <a:avLst/>
            </a:prstGeom>
          </p:spPr>
        </p:pic>
        <p:pic>
          <p:nvPicPr>
            <p:cNvPr id="11" name="图片 10"/>
            <p:cNvPicPr>
              <a:picLocks noChangeAspect="1"/>
            </p:cNvPicPr>
            <p:nvPr/>
          </p:nvPicPr>
          <p:blipFill>
            <a:blip r:embed="rId3"/>
            <a:stretch>
              <a:fillRect/>
            </a:stretch>
          </p:blipFill>
          <p:spPr>
            <a:xfrm>
              <a:off x="806" y="5569"/>
              <a:ext cx="539" cy="2255"/>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393" y="344897"/>
            <a:ext cx="2223195" cy="843821"/>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Experiment</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696845" y="1407160"/>
            <a:ext cx="6544945" cy="3783330"/>
          </a:xfrm>
          <a:prstGeom prst="rect">
            <a:avLst/>
          </a:prstGeom>
        </p:spPr>
      </p:pic>
      <p:sp>
        <p:nvSpPr>
          <p:cNvPr id="5" name="文本框 4"/>
          <p:cNvSpPr txBox="1"/>
          <p:nvPr/>
        </p:nvSpPr>
        <p:spPr>
          <a:xfrm>
            <a:off x="473075" y="5408930"/>
            <a:ext cx="11317605" cy="1014730"/>
          </a:xfrm>
          <a:prstGeom prst="rect">
            <a:avLst/>
          </a:prstGeom>
          <a:noFill/>
        </p:spPr>
        <p:txBody>
          <a:bodyPr wrap="square" rtlCol="0">
            <a:spAutoFit/>
          </a:bodyPr>
          <a:p>
            <a:pPr marL="0" lvl="1" algn="l"/>
            <a:r>
              <a:rPr sz="2000">
                <a:latin typeface="Times New Roman Regular" panose="02020603050405020304" charset="0"/>
                <a:cs typeface="Times New Roman Regular" panose="02020603050405020304" charset="0"/>
                <a:sym typeface="+mn-ea"/>
              </a:rPr>
              <a:t>The numbers within the Venn diagram indicate the</a:t>
            </a:r>
            <a:r>
              <a:rPr lang="en-US" sz="2000">
                <a:latin typeface="Times New Roman Regular" panose="02020603050405020304" charset="0"/>
                <a:cs typeface="Times New Roman Regular" panose="02020603050405020304" charset="0"/>
                <a:sym typeface="+mn-ea"/>
              </a:rPr>
              <a:t> </a:t>
            </a:r>
            <a:r>
              <a:rPr sz="2000">
                <a:latin typeface="Times New Roman Regular" panose="02020603050405020304" charset="0"/>
                <a:cs typeface="Times New Roman Regular" panose="02020603050405020304" charset="0"/>
                <a:sym typeface="+mn-ea"/>
              </a:rPr>
              <a:t>count of identical questions generated for the</a:t>
            </a:r>
            <a:r>
              <a:rPr lang="en-US" sz="2000">
                <a:latin typeface="Times New Roman Regular" panose="02020603050405020304" charset="0"/>
                <a:cs typeface="Times New Roman Regular" panose="02020603050405020304" charset="0"/>
                <a:sym typeface="+mn-ea"/>
              </a:rPr>
              <a:t> </a:t>
            </a:r>
            <a:r>
              <a:rPr sz="2000">
                <a:latin typeface="Times New Roman Regular" panose="02020603050405020304" charset="0"/>
                <a:cs typeface="Times New Roman Regular" panose="02020603050405020304" charset="0"/>
                <a:sym typeface="+mn-ea"/>
              </a:rPr>
              <a:t>corresponding model by the Q agent. The diagram</a:t>
            </a:r>
            <a:r>
              <a:rPr lang="en-US" sz="2000">
                <a:latin typeface="Times New Roman Regular" panose="02020603050405020304" charset="0"/>
                <a:cs typeface="Times New Roman Regular" panose="02020603050405020304" charset="0"/>
                <a:sym typeface="+mn-ea"/>
              </a:rPr>
              <a:t> </a:t>
            </a:r>
            <a:r>
              <a:rPr sz="2000">
                <a:latin typeface="Times New Roman Regular" panose="02020603050405020304" charset="0"/>
                <a:cs typeface="Times New Roman Regular" panose="02020603050405020304" charset="0"/>
                <a:sym typeface="+mn-ea"/>
              </a:rPr>
              <a:t>demonstrates that questions generated by ChatGPT for different models exhibit a low degree of overlap.</a:t>
            </a:r>
            <a:endParaRPr lang="zh-CN" altLang="en-US" sz="2000">
              <a:latin typeface="Times New Roman Regular" panose="02020603050405020304" charset="0"/>
              <a:cs typeface="Times New Roman Regular"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393" y="344897"/>
            <a:ext cx="2223195" cy="843280"/>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Limitations</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693420" y="5544820"/>
            <a:ext cx="10805160" cy="706755"/>
          </a:xfrm>
          <a:prstGeom prst="rect">
            <a:avLst/>
          </a:prstGeom>
          <a:noFill/>
        </p:spPr>
        <p:txBody>
          <a:bodyPr wrap="square" rtlCol="0" anchor="t">
            <a:spAutoFit/>
          </a:bodyPr>
          <a:p>
            <a:pPr marL="0" lvl="1" eaLnBrk="1" hangingPunct="1">
              <a:spcBef>
                <a:spcPct val="0"/>
              </a:spcBef>
            </a:pPr>
            <a:r>
              <a:rPr lang="en-US" sz="2000" dirty="0">
                <a:latin typeface="Times New Roman Regular" panose="02020603050405020304" charset="0"/>
                <a:cs typeface="Times New Roman Regular" panose="02020603050405020304" charset="0"/>
                <a:sym typeface="+mn-ea"/>
              </a:rPr>
              <a:t>In this case, the model accurately predicts Tom Flores (1-6) Raymond Berry (3-8), but it is incorrectly misjudged as an incorrect answer because its prediction has a low overlap with all candidate answers. </a:t>
            </a:r>
            <a:endParaRPr lang="zh-CN" altLang="en-US" sz="2000">
              <a:latin typeface="Times New Roman Regular" panose="02020603050405020304" charset="0"/>
              <a:cs typeface="Times New Roman Regular" panose="02020603050405020304" charset="0"/>
            </a:endParaRPr>
          </a:p>
        </p:txBody>
      </p:sp>
      <p:pic>
        <p:nvPicPr>
          <p:cNvPr id="4" name="图片 3"/>
          <p:cNvPicPr>
            <a:picLocks noChangeAspect="1"/>
          </p:cNvPicPr>
          <p:nvPr/>
        </p:nvPicPr>
        <p:blipFill>
          <a:blip r:embed="rId1"/>
          <a:stretch>
            <a:fillRect/>
          </a:stretch>
        </p:blipFill>
        <p:spPr>
          <a:xfrm>
            <a:off x="3584575" y="1242695"/>
            <a:ext cx="5023485" cy="42151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13431" y="317184"/>
            <a:ext cx="2092701" cy="744243"/>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rPr>
              <a:t>Conclusion</a:t>
            </a:r>
            <a:endParaRPr lang="en-US" altLang="zh-CN" dirty="0">
              <a:latin typeface="Times New Roman" panose="02020603050405020304" pitchFamily="18" charset="0"/>
              <a:cs typeface="Times New Roman" panose="02020603050405020304" pitchFamily="18" charset="0"/>
            </a:endParaRPr>
          </a:p>
        </p:txBody>
      </p:sp>
      <p:sp>
        <p:nvSpPr>
          <p:cNvPr id="6" name="object 3"/>
          <p:cNvSpPr txBox="1">
            <a:spLocks noChangeArrowheads="1"/>
          </p:cNvSpPr>
          <p:nvPr/>
        </p:nvSpPr>
        <p:spPr bwMode="auto">
          <a:xfrm>
            <a:off x="413495" y="1398737"/>
            <a:ext cx="10981288" cy="328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marL="457200" indent="-457200" eaLnBrk="1" hangingPunct="1">
              <a:lnSpc>
                <a:spcPct val="90000"/>
              </a:lnSpc>
              <a:spcBef>
                <a:spcPts val="600"/>
              </a:spcBef>
              <a:spcAft>
                <a:spcPts val="3000"/>
              </a:spcAft>
              <a:buClr>
                <a:srgbClr val="B9251C"/>
              </a:buClr>
              <a:buSzPct val="50000"/>
              <a:buFont typeface="Wingdings" panose="05000000000000000000" pitchFamily="2" charset="2"/>
              <a:buChar char="l"/>
              <a:defRPr/>
            </a:pPr>
            <a:r>
              <a:rPr kumimoji="1" lang="zh-CN" altLang="en-US" sz="2800" dirty="0">
                <a:latin typeface="Times New Roman Regular" panose="02020603050405020304" charset="0"/>
                <a:cs typeface="Times New Roman Regular" panose="02020603050405020304" charset="0"/>
                <a:sym typeface="+mn-ea"/>
              </a:rPr>
              <a:t>We propose a novel approach, interview evaluation, to assess CQA</a:t>
            </a:r>
            <a:r>
              <a:rPr kumimoji="1" lang="en-US" altLang="zh-CN" sz="2800" dirty="0">
                <a:latin typeface="Times New Roman Regular" panose="02020603050405020304" charset="0"/>
                <a:cs typeface="Times New Roman Regular" panose="02020603050405020304" charset="0"/>
                <a:sym typeface="+mn-ea"/>
              </a:rPr>
              <a:t> </a:t>
            </a:r>
            <a:r>
              <a:rPr kumimoji="1" lang="zh-CN" altLang="en-US" sz="2800" dirty="0">
                <a:latin typeface="Times New Roman Regular" panose="02020603050405020304" charset="0"/>
                <a:cs typeface="Times New Roman Regular" panose="02020603050405020304" charset="0"/>
                <a:sym typeface="+mn-ea"/>
              </a:rPr>
              <a:t>models by simulating a realistic and interactive interview scenario. </a:t>
            </a:r>
            <a:endParaRPr kumimoji="1" lang="zh-CN" altLang="en-US" sz="2800" dirty="0">
              <a:latin typeface="Times New Roman Regular" panose="02020603050405020304" charset="0"/>
              <a:cs typeface="Times New Roman Regular" panose="02020603050405020304" charset="0"/>
              <a:sym typeface="+mn-ea"/>
            </a:endParaRPr>
          </a:p>
          <a:p>
            <a:pPr marL="457200" indent="-457200" eaLnBrk="1" hangingPunct="1">
              <a:lnSpc>
                <a:spcPct val="90000"/>
              </a:lnSpc>
              <a:spcBef>
                <a:spcPts val="600"/>
              </a:spcBef>
              <a:spcAft>
                <a:spcPts val="3000"/>
              </a:spcAft>
              <a:buClr>
                <a:srgbClr val="B9251C"/>
              </a:buClr>
              <a:buSzPct val="50000"/>
              <a:buFont typeface="Wingdings" panose="05000000000000000000" pitchFamily="2" charset="2"/>
              <a:buChar char="l"/>
              <a:defRPr/>
            </a:pPr>
            <a:r>
              <a:rPr kumimoji="1" lang="zh-CN" altLang="en-US" sz="2800" dirty="0">
                <a:latin typeface="Times New Roman Regular" panose="02020603050405020304" charset="0"/>
                <a:cs typeface="Times New Roman Regular" panose="02020603050405020304" charset="0"/>
                <a:sym typeface="+mn-ea"/>
              </a:rPr>
              <a:t>We propose three metrics specifically tailored for interview evaluation</a:t>
            </a:r>
            <a:r>
              <a:rPr kumimoji="1" lang="zh-CN" altLang="en-US" sz="2800" dirty="0">
                <a:latin typeface="Times New Roman Regular" panose="02020603050405020304" charset="0"/>
                <a:cs typeface="Times New Roman Regular" panose="02020603050405020304" charset="0"/>
                <a:sym typeface="+mn-ea"/>
              </a:rPr>
              <a:t>.</a:t>
            </a:r>
            <a:endParaRPr lang="en-US" altLang="zh-CN" sz="2800" dirty="0">
              <a:latin typeface="Times New Roman Regular" panose="02020603050405020304" charset="0"/>
              <a:cs typeface="Times New Roman Regular" panose="02020603050405020304" charset="0"/>
            </a:endParaRPr>
          </a:p>
          <a:p>
            <a:pPr marL="457200" indent="-457200" eaLnBrk="1" hangingPunct="1">
              <a:lnSpc>
                <a:spcPct val="90000"/>
              </a:lnSpc>
              <a:spcBef>
                <a:spcPts val="600"/>
              </a:spcBef>
              <a:spcAft>
                <a:spcPts val="3000"/>
              </a:spcAft>
              <a:buClr>
                <a:srgbClr val="B9251C"/>
              </a:buClr>
              <a:buSzPct val="50000"/>
              <a:buFont typeface="Wingdings" panose="05000000000000000000" pitchFamily="2" charset="2"/>
              <a:buChar char="l"/>
              <a:defRPr/>
            </a:pPr>
            <a:r>
              <a:rPr lang="en-US" altLang="zh-CN" sz="2800" dirty="0">
                <a:latin typeface="Times New Roman Regular" panose="02020603050405020304" charset="0"/>
                <a:cs typeface="Times New Roman Regular" panose="02020603050405020304" charset="0"/>
              </a:rPr>
              <a:t> </a:t>
            </a:r>
            <a:r>
              <a:rPr kumimoji="1" lang="zh-CN" altLang="en-US" sz="2800" dirty="0">
                <a:latin typeface="Times New Roman Regular" panose="02020603050405020304" charset="0"/>
                <a:cs typeface="Times New Roman Regular" panose="02020603050405020304" charset="0"/>
                <a:sym typeface="+mn-ea"/>
              </a:rPr>
              <a:t>We first introduce the ability of large language</a:t>
            </a:r>
            <a:r>
              <a:rPr kumimoji="1" lang="en-US" altLang="zh-CN" sz="2800" dirty="0">
                <a:latin typeface="Times New Roman Regular" panose="02020603050405020304" charset="0"/>
                <a:cs typeface="Times New Roman Regular" panose="02020603050405020304" charset="0"/>
                <a:sym typeface="+mn-ea"/>
              </a:rPr>
              <a:t> </a:t>
            </a:r>
            <a:r>
              <a:rPr kumimoji="1" lang="zh-CN" altLang="en-US" sz="2800" dirty="0">
                <a:latin typeface="Times New Roman Regular" panose="02020603050405020304" charset="0"/>
                <a:cs typeface="Times New Roman Regular" panose="02020603050405020304" charset="0"/>
                <a:sym typeface="+mn-ea"/>
              </a:rPr>
              <a:t>models in conducting CQA evaluation without the</a:t>
            </a:r>
            <a:r>
              <a:rPr kumimoji="1" lang="en-US" altLang="zh-CN" sz="2800" dirty="0">
                <a:latin typeface="Times New Roman Regular" panose="02020603050405020304" charset="0"/>
                <a:cs typeface="Times New Roman Regular" panose="02020603050405020304" charset="0"/>
                <a:sym typeface="+mn-ea"/>
              </a:rPr>
              <a:t> </a:t>
            </a:r>
            <a:r>
              <a:rPr kumimoji="1" lang="zh-CN" altLang="en-US" sz="2800" dirty="0">
                <a:latin typeface="Times New Roman Regular" panose="02020603050405020304" charset="0"/>
                <a:cs typeface="Times New Roman Regular" panose="02020603050405020304" charset="0"/>
                <a:sym typeface="+mn-ea"/>
              </a:rPr>
              <a:t>need for costly data collection of new datasets.</a:t>
            </a:r>
            <a:endParaRPr lang="en-US" altLang="zh-CN" sz="2800" dirty="0">
              <a:latin typeface="Times New Roman Regular" panose="02020603050405020304" charset="0"/>
              <a:cs typeface="Times New Roman Regular" panose="02020603050405020304"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1250" y="474684"/>
            <a:ext cx="1138217" cy="566822"/>
          </a:xfrm>
          <a:prstGeom prst="rect">
            <a:avLst/>
          </a:prstGeom>
        </p:spPr>
        <p:txBody>
          <a:bodyPr wrap="square" lIns="0" tIns="12700" rIns="0" bIns="0">
            <a:spAutoFit/>
          </a:bodyPr>
          <a:lstStyle/>
          <a:p>
            <a:pPr marL="12700" eaLnBrk="1" fontAlgn="auto" hangingPunct="1">
              <a:spcBef>
                <a:spcPts val="100"/>
              </a:spcBef>
              <a:spcAft>
                <a:spcPts val="0"/>
              </a:spcAft>
              <a:defRPr/>
            </a:pPr>
            <a:r>
              <a:rPr sz="3600" spc="-5" dirty="0">
                <a:solidFill>
                  <a:srgbClr val="B9251C"/>
                </a:solidFill>
                <a:latin typeface="Times New Roman" panose="02020603050405020304" pitchFamily="18" charset="0"/>
                <a:ea typeface="+mn-ea"/>
                <a:cs typeface="Times New Roman" panose="02020603050405020304" pitchFamily="18" charset="0"/>
              </a:rPr>
              <a:t>Q&amp;A</a:t>
            </a:r>
            <a:endParaRPr sz="3600" dirty="0">
              <a:latin typeface="Times New Roman" panose="02020603050405020304" pitchFamily="18" charset="0"/>
              <a:ea typeface="+mn-ea"/>
              <a:cs typeface="Times New Roman" panose="02020603050405020304" pitchFamily="18" charset="0"/>
            </a:endParaRPr>
          </a:p>
        </p:txBody>
      </p:sp>
      <p:sp>
        <p:nvSpPr>
          <p:cNvPr id="7" name="object 7"/>
          <p:cNvSpPr txBox="1"/>
          <p:nvPr/>
        </p:nvSpPr>
        <p:spPr>
          <a:xfrm>
            <a:off x="2963545" y="3636010"/>
            <a:ext cx="5814060" cy="627380"/>
          </a:xfrm>
          <a:prstGeom prst="rect">
            <a:avLst/>
          </a:prstGeom>
        </p:spPr>
        <p:txBody>
          <a:bodyPr wrap="square" lIns="0" tIns="12065" rIns="0" bIns="0">
            <a:spAutoFit/>
          </a:bodyPr>
          <a:lstStyle/>
          <a:p>
            <a:pPr marL="12700" eaLnBrk="1" fontAlgn="auto" hangingPunct="1">
              <a:spcBef>
                <a:spcPts val="95"/>
              </a:spcBef>
              <a:spcAft>
                <a:spcPts val="0"/>
              </a:spcAft>
              <a:defRPr/>
            </a:pPr>
            <a:r>
              <a:rPr lang="zh-CN" altLang="en-US" sz="4000" spc="-20" dirty="0">
                <a:latin typeface="Calibri" panose="020F0502020204030204"/>
                <a:ea typeface="+mn-ea"/>
                <a:cs typeface="Calibri" panose="020F0502020204030204"/>
              </a:rPr>
              <a:t>    </a:t>
            </a:r>
            <a:r>
              <a:rPr lang="en-US" altLang="zh-CN" sz="4000" spc="-20" dirty="0">
                <a:latin typeface="Times New Roman" panose="02020603050405020304" pitchFamily="18" charset="0"/>
                <a:ea typeface="楷体" panose="02010609060101010101" pitchFamily="49" charset="-122"/>
                <a:cs typeface="Times New Roman" panose="02020603050405020304" pitchFamily="18" charset="0"/>
              </a:rPr>
              <a:t>Thanks for your listening</a:t>
            </a:r>
            <a:r>
              <a:rPr sz="4000" spc="-20" dirty="0">
                <a:latin typeface="Times New Roman" panose="02020603050405020304" pitchFamily="18" charset="0"/>
                <a:ea typeface="+mn-ea"/>
                <a:cs typeface="Times New Roman" panose="02020603050405020304" pitchFamily="18" charset="0"/>
              </a:rPr>
              <a:t>!</a:t>
            </a:r>
            <a:endParaRPr sz="4000" dirty="0">
              <a:latin typeface="Times New Roman" panose="02020603050405020304" pitchFamily="18" charset="0"/>
              <a:ea typeface="+mn-ea"/>
              <a:cs typeface="Times New Roman" panose="02020603050405020304" pitchFamily="18" charset="0"/>
            </a:endParaRPr>
          </a:p>
        </p:txBody>
      </p:sp>
      <p:sp>
        <p:nvSpPr>
          <p:cNvPr id="3" name="灯片编号占位符 2"/>
          <p:cNvSpPr>
            <a:spLocks noGrp="1"/>
          </p:cNvSpPr>
          <p:nvPr>
            <p:ph type="sldNum" sz="quarter" idx="12"/>
          </p:nvPr>
        </p:nvSpPr>
        <p:spPr>
          <a:xfrm>
            <a:off x="8777822" y="6378581"/>
            <a:ext cx="2804583" cy="307777"/>
          </a:xfrm>
        </p:spPr>
        <p:txBody>
          <a:bodyPr/>
          <a:lstStyle/>
          <a:p>
            <a:pPr>
              <a:defRPr/>
            </a:pPr>
            <a:fld id="{BB1AC4C8-B6E0-4D72-A14B-4586FDD90C30}"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zh-CN" altLang="en-US"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188595" y="317500"/>
            <a:ext cx="3258185" cy="843280"/>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rPr>
              <a:t>Task Definition</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6" name="object 3"/>
          <p:cNvSpPr txBox="1">
            <a:spLocks noChangeArrowheads="1"/>
          </p:cNvSpPr>
          <p:nvPr/>
        </p:nvSpPr>
        <p:spPr bwMode="auto">
          <a:xfrm>
            <a:off x="360000" y="1161415"/>
            <a:ext cx="10585450" cy="374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600"/>
              </a:spcBef>
              <a:spcAft>
                <a:spcPts val="1200"/>
              </a:spcAft>
              <a:buClr>
                <a:srgbClr val="B9251C"/>
              </a:buClr>
              <a:buSzPct val="50000"/>
              <a:buFont typeface="Wingdings" panose="05000000000000000000" pitchFamily="2" charset="2"/>
              <a:buChar char=""/>
              <a:defRPr/>
            </a:pPr>
            <a:r>
              <a:rPr lang="en-US" altLang="zh-CN" sz="2800" dirty="0">
                <a:latin typeface="Times New Roman" panose="02020603050405020304" pitchFamily="18" charset="0"/>
                <a:cs typeface="Times New Roman" panose="02020603050405020304" pitchFamily="18" charset="0"/>
                <a:sym typeface="+mn-ea"/>
              </a:rPr>
              <a:t>CQA Evaluation</a:t>
            </a:r>
            <a:endParaRPr lang="en-US" altLang="zh-CN" sz="2800" dirty="0">
              <a:latin typeface="Times New Roman" panose="02020603050405020304" pitchFamily="18" charset="0"/>
              <a:cs typeface="Times New Roman" panose="02020603050405020304" pitchFamily="18" charset="0"/>
              <a:sym typeface="+mn-ea"/>
            </a:endParaRPr>
          </a:p>
          <a:p>
            <a:pPr marL="0" lvl="1" indent="0" eaLnBrk="1" hangingPunct="1">
              <a:spcBef>
                <a:spcPts val="600"/>
              </a:spcBef>
              <a:spcAft>
                <a:spcPts val="1200"/>
              </a:spcAft>
              <a:buClr>
                <a:srgbClr val="B9251C"/>
              </a:buClr>
              <a:buSzPct val="50000"/>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sym typeface="+mn-ea"/>
              </a:rPr>
              <a:t>	In the i-th dialogue turn, a CQA model is expected to answer a given 	question     , based on the provided reference passage </a:t>
            </a:r>
            <a:r>
              <a:rPr lang="en-US" altLang="zh-CN" sz="2800" dirty="0">
                <a:solidFill>
                  <a:schemeClr val="tx2">
                    <a:lumMod val="75000"/>
                  </a:schemeClr>
                </a:solidFill>
                <a:latin typeface="Times New Roman" panose="02020603050405020304" pitchFamily="18" charset="0"/>
                <a:cs typeface="Times New Roman" panose="02020603050405020304" pitchFamily="18" charset="0"/>
                <a:sym typeface="+mn-ea"/>
              </a:rPr>
              <a:t>P </a:t>
            </a:r>
            <a:r>
              <a:rPr lang="en-US" altLang="zh-CN" sz="2800" dirty="0">
                <a:latin typeface="Times New Roman" panose="02020603050405020304" pitchFamily="18" charset="0"/>
                <a:cs typeface="Times New Roman" panose="02020603050405020304" pitchFamily="18" charset="0"/>
                <a:sym typeface="+mn-ea"/>
              </a:rPr>
              <a:t>and the 	conversation history           =                         .                    .  </a:t>
            </a:r>
            <a:endParaRPr lang="en-US" altLang="zh-CN" sz="2800" dirty="0">
              <a:latin typeface="Times New Roman" panose="02020603050405020304" pitchFamily="18" charset="0"/>
              <a:cs typeface="Times New Roman" panose="02020603050405020304" pitchFamily="18" charset="0"/>
              <a:sym typeface="+mn-ea"/>
            </a:endParaRPr>
          </a:p>
          <a:p>
            <a:pPr marL="0" lvl="1" indent="0" eaLnBrk="1" hangingPunct="1">
              <a:spcBef>
                <a:spcPts val="600"/>
              </a:spcBef>
              <a:spcAft>
                <a:spcPts val="1200"/>
              </a:spcAft>
              <a:buClr>
                <a:srgbClr val="B9251C"/>
              </a:buClr>
              <a:buSzPct val="50000"/>
              <a:buFont typeface="Wingdings" panose="05000000000000000000" pitchFamily="2" charset="2"/>
              <a:buNone/>
              <a:defRPr/>
            </a:pPr>
            <a:endParaRPr lang="en-US" altLang="zh-CN" sz="2800" dirty="0">
              <a:latin typeface="Times New Roman" panose="02020603050405020304" pitchFamily="18" charset="0"/>
              <a:cs typeface="Times New Roman" panose="02020603050405020304" pitchFamily="18" charset="0"/>
              <a:sym typeface="+mn-ea"/>
            </a:endParaRPr>
          </a:p>
          <a:p>
            <a:pPr marL="0" lvl="1" indent="0" eaLnBrk="1" hangingPunct="1">
              <a:spcBef>
                <a:spcPts val="600"/>
              </a:spcBef>
              <a:spcAft>
                <a:spcPts val="1200"/>
              </a:spcAft>
              <a:buClr>
                <a:srgbClr val="B9251C"/>
              </a:buClr>
              <a:buSzPct val="50000"/>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sym typeface="+mn-ea"/>
              </a:rPr>
              <a:t>	W</a:t>
            </a:r>
            <a:r>
              <a:rPr kumimoji="1" lang="zh-CN" altLang="en-US" sz="2800" dirty="0">
                <a:latin typeface="Times New Roman" panose="02020603050405020304" pitchFamily="18" charset="0"/>
                <a:cs typeface="Times New Roman" panose="02020603050405020304" pitchFamily="18" charset="0"/>
                <a:sym typeface="+mn-ea"/>
              </a:rPr>
              <a:t>e evaluate the model by comparing </a:t>
            </a:r>
            <a:r>
              <a:rPr kumimoji="1" lang="en-US" altLang="zh-CN" sz="2800" dirty="0">
                <a:latin typeface="Times New Roman" panose="02020603050405020304" pitchFamily="18" charset="0"/>
                <a:cs typeface="Times New Roman" panose="02020603050405020304" pitchFamily="18" charset="0"/>
                <a:sym typeface="+mn-ea"/>
              </a:rPr>
              <a:t>the model prediction</a:t>
            </a:r>
            <a:r>
              <a:rPr kumimoji="1" lang="zh-CN" altLang="en-US" sz="2800" dirty="0">
                <a:latin typeface="Times New Roman" panose="02020603050405020304" pitchFamily="18" charset="0"/>
                <a:cs typeface="Times New Roman" panose="02020603050405020304" pitchFamily="18" charset="0"/>
                <a:sym typeface="+mn-ea"/>
              </a:rPr>
              <a:t> to Ai</a:t>
            </a:r>
            <a:r>
              <a:rPr kumimoji="1" lang="en-US" altLang="zh-CN" sz="2800" dirty="0">
                <a:latin typeface="Times New Roman" panose="02020603050405020304" pitchFamily="18" charset="0"/>
                <a:cs typeface="Times New Roman" panose="02020603050405020304" pitchFamily="18" charset="0"/>
                <a:sym typeface="+mn-ea"/>
              </a:rPr>
              <a:t>  	</a:t>
            </a:r>
            <a:r>
              <a:rPr kumimoji="1" lang="zh-CN" altLang="en-US" sz="2800" dirty="0">
                <a:latin typeface="Times New Roman" panose="02020603050405020304" pitchFamily="18" charset="0"/>
                <a:cs typeface="Times New Roman" panose="02020603050405020304" pitchFamily="18" charset="0"/>
                <a:sym typeface="+mn-ea"/>
              </a:rPr>
              <a:t>(measured by</a:t>
            </a:r>
            <a:r>
              <a:rPr kumimoji="1" lang="en-US" altLang="zh-CN" sz="2800" dirty="0">
                <a:latin typeface="Times New Roman" panose="02020603050405020304" pitchFamily="18" charset="0"/>
                <a:cs typeface="Times New Roman" panose="02020603050405020304" pitchFamily="18" charset="0"/>
                <a:sym typeface="+mn-ea"/>
              </a:rPr>
              <a:t> </a:t>
            </a:r>
            <a:r>
              <a:rPr kumimoji="1" lang="en-US" altLang="zh-CN" sz="2800" dirty="0">
                <a:solidFill>
                  <a:srgbClr val="FF0000"/>
                </a:solidFill>
                <a:latin typeface="Times New Roman" panose="02020603050405020304" pitchFamily="18" charset="0"/>
                <a:cs typeface="Times New Roman" panose="02020603050405020304" pitchFamily="18" charset="0"/>
                <a:sym typeface="+mn-ea"/>
              </a:rPr>
              <a:t>word</a:t>
            </a:r>
            <a:r>
              <a:rPr kumimoji="1" lang="zh-CN" altLang="en-US" sz="2800" dirty="0">
                <a:solidFill>
                  <a:srgbClr val="FF0000"/>
                </a:solidFill>
                <a:latin typeface="Times New Roman" panose="02020603050405020304" pitchFamily="18" charset="0"/>
                <a:cs typeface="Times New Roman" panose="02020603050405020304" pitchFamily="18" charset="0"/>
                <a:sym typeface="+mn-ea"/>
              </a:rPr>
              <a:t>-level F1</a:t>
            </a:r>
            <a:r>
              <a:rPr kumimoji="1" lang="zh-CN" altLang="en-US" sz="2800" dirty="0">
                <a:latin typeface="Times New Roman" panose="02020603050405020304" pitchFamily="18" charset="0"/>
                <a:cs typeface="Times New Roman" panose="02020603050405020304" pitchFamily="18" charset="0"/>
                <a:sym typeface="+mn-ea"/>
              </a:rPr>
              <a:t>).</a:t>
            </a:r>
            <a:endParaRPr lang="en-US" altLang="zh-CN" sz="2800" dirty="0">
              <a:latin typeface="Times New Roman" panose="02020603050405020304" pitchFamily="18" charset="0"/>
              <a:cs typeface="Times New Roman" panose="02020603050405020304" pitchFamily="18" charset="0"/>
            </a:endParaRPr>
          </a:p>
        </p:txBody>
      </p:sp>
      <p:pic>
        <p:nvPicPr>
          <p:cNvPr id="3" name="334E55B0-647D-440b-865C-3EC943EB4CBC-25" descr="wpsoffice"/>
          <p:cNvPicPr>
            <a:picLocks noChangeAspect="1"/>
          </p:cNvPicPr>
          <p:nvPr/>
        </p:nvPicPr>
        <p:blipFill>
          <a:blip r:embed="rId1"/>
          <a:stretch>
            <a:fillRect/>
          </a:stretch>
        </p:blipFill>
        <p:spPr>
          <a:xfrm>
            <a:off x="1895475" y="2364740"/>
            <a:ext cx="344805" cy="307975"/>
          </a:xfrm>
          <a:prstGeom prst="rect">
            <a:avLst/>
          </a:prstGeom>
        </p:spPr>
      </p:pic>
      <p:pic>
        <p:nvPicPr>
          <p:cNvPr id="4" name="334E55B0-647D-440b-865C-3EC943EB4CBC-26" descr="wpsoffice"/>
          <p:cNvPicPr>
            <a:picLocks noChangeAspect="1"/>
          </p:cNvPicPr>
          <p:nvPr/>
        </p:nvPicPr>
        <p:blipFill>
          <a:blip r:embed="rId2"/>
          <a:stretch>
            <a:fillRect/>
          </a:stretch>
        </p:blipFill>
        <p:spPr>
          <a:xfrm>
            <a:off x="3599180" y="2794000"/>
            <a:ext cx="732790" cy="307975"/>
          </a:xfrm>
          <a:prstGeom prst="rect">
            <a:avLst/>
          </a:prstGeom>
        </p:spPr>
      </p:pic>
      <p:pic>
        <p:nvPicPr>
          <p:cNvPr id="5" name="334E55B0-647D-440b-865C-3EC943EB4CBC-27" descr="wpsoffice"/>
          <p:cNvPicPr>
            <a:picLocks noChangeAspect="1"/>
          </p:cNvPicPr>
          <p:nvPr/>
        </p:nvPicPr>
        <p:blipFill>
          <a:blip r:embed="rId3"/>
          <a:stretch>
            <a:fillRect/>
          </a:stretch>
        </p:blipFill>
        <p:spPr>
          <a:xfrm>
            <a:off x="4824095" y="2765425"/>
            <a:ext cx="3953510" cy="364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4"/>
    </mc:Choice>
    <mc:Fallback>
      <p:transition spd="slow" advTm="430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圆角矩形 33"/>
          <p:cNvSpPr/>
          <p:nvPr/>
        </p:nvSpPr>
        <p:spPr>
          <a:xfrm>
            <a:off x="287655" y="3546475"/>
            <a:ext cx="3081655" cy="122618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290" name="object 2"/>
          <p:cNvSpPr>
            <a:spLocks noGrp="1"/>
          </p:cNvSpPr>
          <p:nvPr>
            <p:ph type="title"/>
          </p:nvPr>
        </p:nvSpPr>
        <p:spPr>
          <a:xfrm>
            <a:off x="188595" y="317500"/>
            <a:ext cx="4135755" cy="843280"/>
          </a:xfrm>
        </p:spPr>
        <p:txBody>
          <a:bodyPr vert="horz" wrap="square" lIns="0" tIns="12700" rIns="0" bIns="0" numCol="1" anchor="t" anchorCtr="0" compatLnSpc="1">
            <a:spAutoFit/>
          </a:bodyPr>
          <a:lstStyle/>
          <a:p>
            <a:pPr algn="l"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rPr>
              <a:t>A Case In </a:t>
            </a:r>
            <a:r>
              <a:rPr lang="en-US" altLang="zh-CN" dirty="0">
                <a:latin typeface="Times New Roman" panose="02020603050405020304" pitchFamily="18" charset="0"/>
                <a:cs typeface="Times New Roman" panose="02020603050405020304" pitchFamily="18" charset="0"/>
              </a:rPr>
              <a:t>QuAC</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7191375" y="1214755"/>
            <a:ext cx="4681220" cy="4792980"/>
          </a:xfrm>
          <a:prstGeom prst="rect">
            <a:avLst/>
          </a:prstGeom>
        </p:spPr>
      </p:pic>
      <p:sp>
        <p:nvSpPr>
          <p:cNvPr id="5" name="文本框 4"/>
          <p:cNvSpPr txBox="1"/>
          <p:nvPr/>
        </p:nvSpPr>
        <p:spPr>
          <a:xfrm>
            <a:off x="8250555" y="6318250"/>
            <a:ext cx="2613025" cy="368300"/>
          </a:xfrm>
          <a:prstGeom prst="rect">
            <a:avLst/>
          </a:prstGeom>
          <a:noFill/>
        </p:spPr>
        <p:txBody>
          <a:bodyPr wrap="square" rtlCol="0">
            <a:spAutoFit/>
          </a:bodyPr>
          <a:p>
            <a:r>
              <a:rPr lang="en-US" altLang="zh-CN"/>
              <a:t>Leaderboard of </a:t>
            </a:r>
            <a:r>
              <a:rPr lang="en-US" altLang="zh-CN"/>
              <a:t>QuAC</a:t>
            </a:r>
            <a:endParaRPr lang="en-US" altLang="zh-CN"/>
          </a:p>
        </p:txBody>
      </p:sp>
      <p:sp>
        <p:nvSpPr>
          <p:cNvPr id="8" name="文本框 7"/>
          <p:cNvSpPr txBox="1"/>
          <p:nvPr/>
        </p:nvSpPr>
        <p:spPr>
          <a:xfrm>
            <a:off x="188595" y="1700530"/>
            <a:ext cx="2183130" cy="368300"/>
          </a:xfrm>
          <a:prstGeom prst="rect">
            <a:avLst/>
          </a:prstGeom>
          <a:noFill/>
        </p:spPr>
        <p:txBody>
          <a:bodyPr wrap="none" rtlCol="0" anchor="t">
            <a:spAutoFit/>
          </a:bodyPr>
          <a:p>
            <a:r>
              <a:rPr lang="en-US" altLang="zh-CN" dirty="0">
                <a:latin typeface="Times New Roman" panose="02020603050405020304" pitchFamily="18" charset="0"/>
                <a:cs typeface="Times New Roman" panose="02020603050405020304" pitchFamily="18" charset="0"/>
                <a:sym typeface="+mn-ea"/>
              </a:rPr>
              <a:t>Reference passage P: </a:t>
            </a:r>
            <a:endParaRPr lang="zh-CN" altLang="en-US" dirty="0">
              <a:latin typeface="Times New Roman" panose="02020603050405020304" pitchFamily="18" charset="0"/>
              <a:cs typeface="Times New Roman" panose="02020603050405020304" pitchFamily="18" charset="0"/>
              <a:sym typeface="+mn-ea"/>
            </a:endParaRPr>
          </a:p>
        </p:txBody>
      </p:sp>
      <p:grpSp>
        <p:nvGrpSpPr>
          <p:cNvPr id="31" name="组合 30"/>
          <p:cNvGrpSpPr/>
          <p:nvPr/>
        </p:nvGrpSpPr>
        <p:grpSpPr>
          <a:xfrm>
            <a:off x="3782060" y="3442335"/>
            <a:ext cx="2955925" cy="1256030"/>
            <a:chOff x="8076" y="6019"/>
            <a:chExt cx="4655" cy="1978"/>
          </a:xfrm>
        </p:grpSpPr>
        <p:sp>
          <p:nvSpPr>
            <p:cNvPr id="9" name="圆角矩形 8"/>
            <p:cNvSpPr/>
            <p:nvPr/>
          </p:nvSpPr>
          <p:spPr>
            <a:xfrm>
              <a:off x="8855" y="6127"/>
              <a:ext cx="3096" cy="794"/>
            </a:xfrm>
            <a:prstGeom prst="roundRect">
              <a:avLst/>
            </a:prstGeom>
            <a:solidFill>
              <a:srgbClr val="EED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rPr>
                <a:t>What is some voice work he's done?</a:t>
              </a:r>
              <a:endParaRPr lang="zh-CN" altLang="en-US" sz="1200">
                <a:solidFill>
                  <a:schemeClr val="tx1"/>
                </a:solidFill>
              </a:endParaRPr>
            </a:p>
          </p:txBody>
        </p:sp>
        <p:sp>
          <p:nvSpPr>
            <p:cNvPr id="11" name="圆角矩形 10"/>
            <p:cNvSpPr/>
            <p:nvPr/>
          </p:nvSpPr>
          <p:spPr>
            <a:xfrm>
              <a:off x="9663" y="7139"/>
              <a:ext cx="2262" cy="794"/>
            </a:xfrm>
            <a:prstGeom prst="roundRect">
              <a:avLst/>
            </a:prstGeom>
            <a:solidFill>
              <a:srgbClr val="F6D8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solidFill>
                    <a:schemeClr val="tx1"/>
                  </a:solidFill>
                </a:rPr>
                <a:t>Can not answer</a:t>
              </a:r>
              <a:endParaRPr lang="en-US" altLang="zh-CN" sz="1200">
                <a:solidFill>
                  <a:schemeClr val="tx1"/>
                </a:solidFill>
              </a:endParaRPr>
            </a:p>
          </p:txBody>
        </p:sp>
        <p:pic>
          <p:nvPicPr>
            <p:cNvPr id="17" name="图片 16"/>
            <p:cNvPicPr>
              <a:picLocks noChangeAspect="1"/>
            </p:cNvPicPr>
            <p:nvPr/>
          </p:nvPicPr>
          <p:blipFill>
            <a:blip r:embed="rId2"/>
            <a:stretch>
              <a:fillRect/>
            </a:stretch>
          </p:blipFill>
          <p:spPr>
            <a:xfrm>
              <a:off x="8076" y="6179"/>
              <a:ext cx="779" cy="690"/>
            </a:xfrm>
            <a:prstGeom prst="rect">
              <a:avLst/>
            </a:prstGeom>
          </p:spPr>
        </p:pic>
        <p:pic>
          <p:nvPicPr>
            <p:cNvPr id="18" name="图片 17"/>
            <p:cNvPicPr>
              <a:picLocks noChangeAspect="1"/>
            </p:cNvPicPr>
            <p:nvPr/>
          </p:nvPicPr>
          <p:blipFill>
            <a:blip r:embed="rId3"/>
            <a:stretch>
              <a:fillRect/>
            </a:stretch>
          </p:blipFill>
          <p:spPr>
            <a:xfrm>
              <a:off x="11951" y="7244"/>
              <a:ext cx="775" cy="689"/>
            </a:xfrm>
            <a:prstGeom prst="rect">
              <a:avLst/>
            </a:prstGeom>
          </p:spPr>
        </p:pic>
        <p:sp>
          <p:nvSpPr>
            <p:cNvPr id="25" name="矩形 24"/>
            <p:cNvSpPr/>
            <p:nvPr/>
          </p:nvSpPr>
          <p:spPr>
            <a:xfrm>
              <a:off x="8095" y="6019"/>
              <a:ext cx="4610" cy="1979"/>
            </a:xfrm>
            <a:prstGeom prst="rect">
              <a:avLst/>
            </a:prstGeom>
            <a:noFill/>
            <a:ln w="28575"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11969" y="6289"/>
              <a:ext cx="762" cy="580"/>
            </a:xfrm>
            <a:prstGeom prst="rect">
              <a:avLst/>
            </a:prstGeom>
            <a:noFill/>
          </p:spPr>
          <p:txBody>
            <a:bodyPr wrap="none" rtlCol="0">
              <a:spAutoFit/>
            </a:bodyPr>
            <a:p>
              <a:r>
                <a:rPr lang="en-US" altLang="zh-CN"/>
                <a:t>Q1</a:t>
              </a:r>
              <a:endParaRPr lang="en-US" altLang="zh-CN"/>
            </a:p>
          </p:txBody>
        </p:sp>
      </p:grpSp>
      <p:grpSp>
        <p:nvGrpSpPr>
          <p:cNvPr id="32" name="组合 31"/>
          <p:cNvGrpSpPr/>
          <p:nvPr/>
        </p:nvGrpSpPr>
        <p:grpSpPr>
          <a:xfrm>
            <a:off x="188595" y="3445510"/>
            <a:ext cx="3223895" cy="2694305"/>
            <a:chOff x="12866" y="5884"/>
            <a:chExt cx="5077" cy="4243"/>
          </a:xfrm>
        </p:grpSpPr>
        <p:sp>
          <p:nvSpPr>
            <p:cNvPr id="12" name="圆角矩形 11"/>
            <p:cNvSpPr/>
            <p:nvPr/>
          </p:nvSpPr>
          <p:spPr>
            <a:xfrm>
              <a:off x="13645" y="6127"/>
              <a:ext cx="3523" cy="794"/>
            </a:xfrm>
            <a:prstGeom prst="roundRect">
              <a:avLst/>
            </a:prstGeom>
            <a:solidFill>
              <a:srgbClr val="EED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rPr>
                <a:t>What is some voice work he's done?</a:t>
              </a:r>
              <a:endParaRPr lang="zh-CN" altLang="en-US" sz="1200">
                <a:solidFill>
                  <a:schemeClr val="tx1"/>
                </a:solidFill>
              </a:endParaRPr>
            </a:p>
          </p:txBody>
        </p:sp>
        <p:sp>
          <p:nvSpPr>
            <p:cNvPr id="14" name="圆角矩形 13"/>
            <p:cNvSpPr/>
            <p:nvPr/>
          </p:nvSpPr>
          <p:spPr>
            <a:xfrm>
              <a:off x="14071" y="7064"/>
              <a:ext cx="3097" cy="794"/>
            </a:xfrm>
            <a:prstGeom prst="roundRect">
              <a:avLst/>
            </a:prstGeom>
            <a:solidFill>
              <a:srgbClr val="C2D8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sym typeface="+mn-ea"/>
                </a:rPr>
                <a:t>the 2004 short film Nobody's Perfect</a:t>
              </a:r>
              <a:endParaRPr lang="zh-CN" altLang="en-US" sz="1200">
                <a:solidFill>
                  <a:schemeClr val="tx1"/>
                </a:solidFill>
                <a:sym typeface="+mn-ea"/>
              </a:endParaRPr>
            </a:p>
          </p:txBody>
        </p:sp>
        <p:sp>
          <p:nvSpPr>
            <p:cNvPr id="16" name="圆角矩形 15"/>
            <p:cNvSpPr/>
            <p:nvPr/>
          </p:nvSpPr>
          <p:spPr>
            <a:xfrm>
              <a:off x="13645" y="7999"/>
              <a:ext cx="3523" cy="794"/>
            </a:xfrm>
            <a:prstGeom prst="roundRect">
              <a:avLst/>
            </a:prstGeom>
            <a:solidFill>
              <a:srgbClr val="EEDC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sym typeface="+mn-ea"/>
                </a:rPr>
                <a:t>Did he direct or write any other films?</a:t>
              </a:r>
              <a:endParaRPr lang="zh-CN" altLang="en-US" sz="1200">
                <a:solidFill>
                  <a:schemeClr val="tx1"/>
                </a:solidFill>
                <a:sym typeface="+mn-ea"/>
              </a:endParaRPr>
            </a:p>
          </p:txBody>
        </p:sp>
        <p:pic>
          <p:nvPicPr>
            <p:cNvPr id="19" name="图片 18"/>
            <p:cNvPicPr>
              <a:picLocks noChangeAspect="1"/>
            </p:cNvPicPr>
            <p:nvPr/>
          </p:nvPicPr>
          <p:blipFill>
            <a:blip r:embed="rId2"/>
            <a:stretch>
              <a:fillRect/>
            </a:stretch>
          </p:blipFill>
          <p:spPr>
            <a:xfrm>
              <a:off x="12866" y="6231"/>
              <a:ext cx="779" cy="690"/>
            </a:xfrm>
            <a:prstGeom prst="rect">
              <a:avLst/>
            </a:prstGeom>
          </p:spPr>
        </p:pic>
        <p:pic>
          <p:nvPicPr>
            <p:cNvPr id="21" name="图片 20"/>
            <p:cNvPicPr>
              <a:picLocks noChangeAspect="1"/>
            </p:cNvPicPr>
            <p:nvPr/>
          </p:nvPicPr>
          <p:blipFill>
            <a:blip r:embed="rId2"/>
            <a:stretch>
              <a:fillRect/>
            </a:stretch>
          </p:blipFill>
          <p:spPr>
            <a:xfrm>
              <a:off x="17164" y="7090"/>
              <a:ext cx="779" cy="690"/>
            </a:xfrm>
            <a:prstGeom prst="rect">
              <a:avLst/>
            </a:prstGeom>
          </p:spPr>
        </p:pic>
        <p:pic>
          <p:nvPicPr>
            <p:cNvPr id="22" name="图片 21"/>
            <p:cNvPicPr>
              <a:picLocks noChangeAspect="1"/>
            </p:cNvPicPr>
            <p:nvPr/>
          </p:nvPicPr>
          <p:blipFill>
            <a:blip r:embed="rId2"/>
            <a:stretch>
              <a:fillRect/>
            </a:stretch>
          </p:blipFill>
          <p:spPr>
            <a:xfrm>
              <a:off x="12866" y="8103"/>
              <a:ext cx="779" cy="690"/>
            </a:xfrm>
            <a:prstGeom prst="rect">
              <a:avLst/>
            </a:prstGeom>
          </p:spPr>
        </p:pic>
        <p:sp>
          <p:nvSpPr>
            <p:cNvPr id="23" name="圆角矩形 22"/>
            <p:cNvSpPr/>
            <p:nvPr/>
          </p:nvSpPr>
          <p:spPr>
            <a:xfrm>
              <a:off x="13823" y="8911"/>
              <a:ext cx="3345" cy="1153"/>
            </a:xfrm>
            <a:prstGeom prst="roundRect">
              <a:avLst/>
            </a:prstGeom>
            <a:solidFill>
              <a:srgbClr val="C2D8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olidFill>
                    <a:schemeClr val="tx1"/>
                  </a:solidFill>
                  <a:sym typeface="+mn-ea"/>
                </a:rPr>
                <a:t>In January 2007, he was confirmed to be directing Outsourced</a:t>
              </a:r>
              <a:endParaRPr lang="zh-CN" altLang="en-US" sz="1200">
                <a:solidFill>
                  <a:schemeClr val="tx1"/>
                </a:solidFill>
                <a:sym typeface="+mn-ea"/>
              </a:endParaRPr>
            </a:p>
          </p:txBody>
        </p:sp>
        <p:pic>
          <p:nvPicPr>
            <p:cNvPr id="24" name="图片 23"/>
            <p:cNvPicPr>
              <a:picLocks noChangeAspect="1"/>
            </p:cNvPicPr>
            <p:nvPr/>
          </p:nvPicPr>
          <p:blipFill>
            <a:blip r:embed="rId3"/>
            <a:stretch>
              <a:fillRect/>
            </a:stretch>
          </p:blipFill>
          <p:spPr>
            <a:xfrm>
              <a:off x="17168" y="9119"/>
              <a:ext cx="775" cy="689"/>
            </a:xfrm>
            <a:prstGeom prst="rect">
              <a:avLst/>
            </a:prstGeom>
          </p:spPr>
        </p:pic>
        <p:sp>
          <p:nvSpPr>
            <p:cNvPr id="26" name="矩形 25"/>
            <p:cNvSpPr/>
            <p:nvPr/>
          </p:nvSpPr>
          <p:spPr>
            <a:xfrm>
              <a:off x="12963" y="5884"/>
              <a:ext cx="4971" cy="4243"/>
            </a:xfrm>
            <a:prstGeom prst="rect">
              <a:avLst/>
            </a:prstGeom>
            <a:noFill/>
            <a:ln w="28575"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17164" y="6232"/>
              <a:ext cx="762" cy="580"/>
            </a:xfrm>
            <a:prstGeom prst="rect">
              <a:avLst/>
            </a:prstGeom>
            <a:noFill/>
          </p:spPr>
          <p:txBody>
            <a:bodyPr wrap="none" rtlCol="0">
              <a:spAutoFit/>
            </a:bodyPr>
            <a:p>
              <a:r>
                <a:rPr lang="en-US" altLang="zh-CN"/>
                <a:t>Q1</a:t>
              </a:r>
              <a:endParaRPr lang="en-US" altLang="zh-CN"/>
            </a:p>
          </p:txBody>
        </p:sp>
        <p:sp>
          <p:nvSpPr>
            <p:cNvPr id="30" name="文本框 29"/>
            <p:cNvSpPr txBox="1"/>
            <p:nvPr/>
          </p:nvSpPr>
          <p:spPr>
            <a:xfrm>
              <a:off x="17164" y="8157"/>
              <a:ext cx="762" cy="580"/>
            </a:xfrm>
            <a:prstGeom prst="rect">
              <a:avLst/>
            </a:prstGeom>
            <a:noFill/>
          </p:spPr>
          <p:txBody>
            <a:bodyPr wrap="none" rtlCol="0">
              <a:spAutoFit/>
            </a:bodyPr>
            <a:p>
              <a:r>
                <a:rPr lang="en-US" altLang="zh-CN"/>
                <a:t>Q2</a:t>
              </a:r>
              <a:endParaRPr lang="en-US" altLang="zh-CN"/>
            </a:p>
          </p:txBody>
        </p:sp>
      </p:grpSp>
      <p:sp>
        <p:nvSpPr>
          <p:cNvPr id="33" name="文本框 32"/>
          <p:cNvSpPr txBox="1"/>
          <p:nvPr/>
        </p:nvSpPr>
        <p:spPr>
          <a:xfrm>
            <a:off x="3686810" y="4863465"/>
            <a:ext cx="3171190" cy="1599565"/>
          </a:xfrm>
          <a:prstGeom prst="rect">
            <a:avLst/>
          </a:prstGeom>
          <a:noFill/>
        </p:spPr>
        <p:txBody>
          <a:bodyPr wrap="square" rtlCol="0">
            <a:spAutoFit/>
          </a:bodyPr>
          <a:p>
            <a:r>
              <a:rPr lang="en-US" altLang="zh-CN" sz="1400"/>
              <a:t>However, the model’s prediction for Q 1 is ‘</a:t>
            </a:r>
            <a:r>
              <a:rPr lang="en-US" altLang="zh-CN" sz="1400">
                <a:solidFill>
                  <a:srgbClr val="FF0000"/>
                </a:solidFill>
              </a:rPr>
              <a:t>Can not answer</a:t>
            </a:r>
            <a:r>
              <a:rPr lang="en-US" altLang="zh-CN" sz="1400"/>
              <a:t>’.</a:t>
            </a:r>
            <a:endParaRPr lang="en-US" altLang="zh-CN" sz="1400"/>
          </a:p>
          <a:p>
            <a:endParaRPr lang="en-US" altLang="zh-CN" sz="1400"/>
          </a:p>
          <a:p>
            <a:r>
              <a:rPr lang="en-US" altLang="zh-CN" sz="1400" b="1">
                <a:solidFill>
                  <a:schemeClr val="tx1"/>
                </a:solidFill>
              </a:rPr>
              <a:t>Motivation: </a:t>
            </a:r>
            <a:r>
              <a:rPr lang="en-US" altLang="zh-CN" sz="1400"/>
              <a:t>The conversation history used to test the model </a:t>
            </a:r>
            <a:r>
              <a:rPr lang="en-US" altLang="zh-CN" sz="1400">
                <a:solidFill>
                  <a:srgbClr val="FF0000"/>
                </a:solidFill>
              </a:rPr>
              <a:t>is not the conversation history that actually occurred.</a:t>
            </a:r>
            <a:endParaRPr lang="en-US" altLang="zh-CN" sz="1400">
              <a:solidFill>
                <a:srgbClr val="FF0000"/>
              </a:solidFill>
            </a:endParaRPr>
          </a:p>
        </p:txBody>
      </p:sp>
      <p:cxnSp>
        <p:nvCxnSpPr>
          <p:cNvPr id="42" name="曲线连接符 41"/>
          <p:cNvCxnSpPr/>
          <p:nvPr/>
        </p:nvCxnSpPr>
        <p:spPr>
          <a:xfrm rot="5400000" flipV="1">
            <a:off x="3146425" y="4951095"/>
            <a:ext cx="848360" cy="459740"/>
          </a:xfrm>
          <a:prstGeom prst="curvedConnector3">
            <a:avLst>
              <a:gd name="adj1" fmla="val 50075"/>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pic>
        <p:nvPicPr>
          <p:cNvPr id="43" name="图片 42"/>
          <p:cNvPicPr>
            <a:picLocks noChangeAspect="1"/>
          </p:cNvPicPr>
          <p:nvPr/>
        </p:nvPicPr>
        <p:blipFill>
          <a:blip r:embed="rId4"/>
          <a:stretch>
            <a:fillRect/>
          </a:stretch>
        </p:blipFill>
        <p:spPr>
          <a:xfrm>
            <a:off x="2371725" y="1214755"/>
            <a:ext cx="4631690" cy="2099945"/>
          </a:xfrm>
          <a:prstGeom prst="rect">
            <a:avLst/>
          </a:prstGeom>
        </p:spPr>
      </p:pic>
      <p:sp>
        <p:nvSpPr>
          <p:cNvPr id="45" name="文本框 44"/>
          <p:cNvSpPr txBox="1"/>
          <p:nvPr/>
        </p:nvSpPr>
        <p:spPr>
          <a:xfrm>
            <a:off x="287655" y="4235450"/>
            <a:ext cx="702310" cy="275590"/>
          </a:xfrm>
          <a:prstGeom prst="rect">
            <a:avLst/>
          </a:prstGeom>
          <a:noFill/>
        </p:spPr>
        <p:txBody>
          <a:bodyPr wrap="none" rtlCol="0">
            <a:spAutoFit/>
          </a:bodyPr>
          <a:p>
            <a:r>
              <a:rPr lang="en-US" altLang="zh-CN" sz="1200" b="1"/>
              <a:t>History</a:t>
            </a:r>
            <a:endParaRPr lang="en-US" altLang="zh-CN" sz="1200" b="1"/>
          </a:p>
        </p:txBody>
      </p:sp>
      <p:sp>
        <p:nvSpPr>
          <p:cNvPr id="47" name="文本框 46"/>
          <p:cNvSpPr txBox="1"/>
          <p:nvPr/>
        </p:nvSpPr>
        <p:spPr>
          <a:xfrm>
            <a:off x="478790" y="6459855"/>
            <a:ext cx="4682490" cy="368300"/>
          </a:xfrm>
          <a:prstGeom prst="rect">
            <a:avLst/>
          </a:prstGeom>
          <a:noFill/>
        </p:spPr>
        <p:txBody>
          <a:bodyPr wrap="none" rtlCol="0">
            <a:spAutoFit/>
          </a:bodyPr>
          <a:p>
            <a:r>
              <a:rPr lang="en-US" altLang="zh-CN"/>
              <a:t>F1 = </a:t>
            </a:r>
            <a:r>
              <a:rPr lang="en-US" altLang="zh-CN"/>
              <a:t>word-level F1(Prediction, Ground truth)</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104775" y="317500"/>
            <a:ext cx="2600325" cy="843280"/>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sym typeface="+mn-ea"/>
              </a:rPr>
              <a:t>Background</a:t>
            </a:r>
            <a:endParaRPr lang="en-US" altLang="zh-CN" dirty="0">
              <a:latin typeface="Times New Roman" panose="02020603050405020304" pitchFamily="18" charset="0"/>
              <a:cs typeface="Times New Roman" panose="02020603050405020304" pitchFamily="18" charset="0"/>
            </a:endParaRPr>
          </a:p>
        </p:txBody>
      </p:sp>
      <p:sp>
        <p:nvSpPr>
          <p:cNvPr id="6" name="object 3"/>
          <p:cNvSpPr txBox="1">
            <a:spLocks noChangeArrowheads="1"/>
          </p:cNvSpPr>
          <p:nvPr/>
        </p:nvSpPr>
        <p:spPr bwMode="auto">
          <a:xfrm>
            <a:off x="360000" y="1318260"/>
            <a:ext cx="4215130" cy="5035550"/>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600"/>
              </a:spcBef>
              <a:spcAft>
                <a:spcPts val="1200"/>
              </a:spcAft>
              <a:buClr>
                <a:srgbClr val="B9251C"/>
              </a:buClr>
              <a:buSzPct val="50000"/>
              <a:buFont typeface="Wingdings" panose="05000000000000000000" pitchFamily="2" charset="2"/>
              <a:buChar char=""/>
              <a:defRPr/>
            </a:pPr>
            <a:r>
              <a:rPr lang="en-US" altLang="zh-CN" sz="2800" dirty="0">
                <a:latin typeface="Times New Roman" panose="02020603050405020304" pitchFamily="18" charset="0"/>
                <a:cs typeface="Times New Roman" panose="02020603050405020304" pitchFamily="18" charset="0"/>
                <a:sym typeface="+mn-ea"/>
              </a:rPr>
              <a:t>Auto-pred Evaluation</a:t>
            </a:r>
            <a:endParaRPr lang="en-US" altLang="zh-CN" sz="2800" dirty="0">
              <a:latin typeface="Times New Roman" panose="02020603050405020304" pitchFamily="18" charset="0"/>
              <a:cs typeface="Times New Roman" panose="02020603050405020304" pitchFamily="18" charset="0"/>
              <a:sym typeface="+mn-ea"/>
            </a:endParaRPr>
          </a:p>
          <a:p>
            <a:pPr marL="0" indent="0" eaLnBrk="1" hangingPunct="1">
              <a:spcBef>
                <a:spcPts val="600"/>
              </a:spcBef>
              <a:spcAft>
                <a:spcPts val="1200"/>
              </a:spcAft>
              <a:buClr>
                <a:srgbClr val="B9251C"/>
              </a:buClr>
              <a:buSzPct val="50000"/>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sym typeface="+mn-ea"/>
              </a:rPr>
              <a:t>Mandya et al. (2020); Siblini et al. (2021) propose to use </a:t>
            </a:r>
            <a:r>
              <a:rPr lang="en-US" altLang="zh-CN" sz="2800" dirty="0">
                <a:solidFill>
                  <a:srgbClr val="FF0000"/>
                </a:solidFill>
                <a:latin typeface="Times New Roman" panose="02020603050405020304" pitchFamily="18" charset="0"/>
                <a:cs typeface="Times New Roman" panose="02020603050405020304" pitchFamily="18" charset="0"/>
                <a:sym typeface="+mn-ea"/>
              </a:rPr>
              <a:t>models’ own predictions</a:t>
            </a:r>
            <a:r>
              <a:rPr lang="en-US" altLang="zh-CN" sz="2800" dirty="0">
                <a:latin typeface="Times New Roman" panose="02020603050405020304" pitchFamily="18" charset="0"/>
                <a:cs typeface="Times New Roman" panose="02020603050405020304" pitchFamily="18" charset="0"/>
                <a:sym typeface="+mn-ea"/>
              </a:rPr>
              <a:t> for automatic evaluation.</a:t>
            </a:r>
            <a:endParaRPr lang="en-US" altLang="zh-CN" sz="2800" dirty="0">
              <a:latin typeface="Times New Roman" panose="02020603050405020304" pitchFamily="18" charset="0"/>
              <a:cs typeface="Times New Roman" panose="02020603050405020304" pitchFamily="18" charset="0"/>
              <a:sym typeface="+mn-ea"/>
            </a:endParaRPr>
          </a:p>
          <a:p>
            <a:pPr eaLnBrk="1" hangingPunct="1">
              <a:spcBef>
                <a:spcPts val="600"/>
              </a:spcBef>
              <a:spcAft>
                <a:spcPts val="1200"/>
              </a:spcAft>
              <a:buClr>
                <a:srgbClr val="B9251C"/>
              </a:buClr>
              <a:buSzPct val="50000"/>
              <a:buFont typeface="Wingdings" panose="05000000000000000000" pitchFamily="2" charset="2"/>
              <a:buChar char=""/>
              <a:defRPr/>
            </a:pPr>
            <a:r>
              <a:rPr lang="en-US" altLang="zh-CN" sz="2800" dirty="0">
                <a:latin typeface="Times New Roman" panose="02020603050405020304" pitchFamily="18" charset="0"/>
                <a:cs typeface="Times New Roman" panose="02020603050405020304" pitchFamily="18" charset="0"/>
                <a:sym typeface="+mn-ea"/>
              </a:rPr>
              <a:t>Issue</a:t>
            </a:r>
            <a:endParaRPr lang="en-US" altLang="zh-CN" sz="2800" dirty="0">
              <a:latin typeface="Times New Roman" panose="02020603050405020304" pitchFamily="18" charset="0"/>
              <a:cs typeface="Times New Roman" panose="02020603050405020304" pitchFamily="18" charset="0"/>
              <a:sym typeface="+mn-ea"/>
            </a:endParaRPr>
          </a:p>
          <a:p>
            <a:pPr marL="0" indent="0" eaLnBrk="1" hangingPunct="1">
              <a:spcBef>
                <a:spcPts val="600"/>
              </a:spcBef>
              <a:spcAft>
                <a:spcPts val="1200"/>
              </a:spcAft>
              <a:buClr>
                <a:srgbClr val="B9251C"/>
              </a:buClr>
              <a:buSzPct val="50000"/>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sym typeface="+mn-ea"/>
              </a:rPr>
              <a:t>Using predicted history will invalidate some of the questions because of changes in the conversational history.</a:t>
            </a:r>
            <a:endParaRPr lang="en-US" altLang="zh-CN" sz="28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040000" y="2006600"/>
            <a:ext cx="6866462" cy="396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104775" y="317500"/>
            <a:ext cx="2600325" cy="843280"/>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sym typeface="+mn-ea"/>
              </a:rPr>
              <a:t>Background</a:t>
            </a:r>
            <a:endParaRPr lang="en-US" altLang="zh-CN" dirty="0">
              <a:latin typeface="Times New Roman" panose="02020603050405020304" pitchFamily="18" charset="0"/>
              <a:cs typeface="Times New Roman" panose="02020603050405020304" pitchFamily="18" charset="0"/>
            </a:endParaRPr>
          </a:p>
        </p:txBody>
      </p:sp>
      <p:sp>
        <p:nvSpPr>
          <p:cNvPr id="6" name="object 3"/>
          <p:cNvSpPr txBox="1">
            <a:spLocks noChangeArrowheads="1"/>
          </p:cNvSpPr>
          <p:nvPr/>
        </p:nvSpPr>
        <p:spPr bwMode="auto">
          <a:xfrm>
            <a:off x="360000" y="1299845"/>
            <a:ext cx="4117975" cy="5035550"/>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600"/>
              </a:spcBef>
              <a:spcAft>
                <a:spcPts val="1200"/>
              </a:spcAft>
              <a:buClr>
                <a:srgbClr val="B9251C"/>
              </a:buClr>
              <a:buSzPct val="50000"/>
              <a:buFont typeface="Wingdings" panose="05000000000000000000" pitchFamily="2" charset="2"/>
              <a:buChar char=""/>
              <a:defRPr/>
            </a:pPr>
            <a:r>
              <a:rPr lang="en-US" altLang="zh-CN" sz="2800" dirty="0">
                <a:latin typeface="Times New Roman" panose="02020603050405020304" pitchFamily="18" charset="0"/>
                <a:cs typeface="Times New Roman" panose="02020603050405020304" pitchFamily="18" charset="0"/>
                <a:sym typeface="+mn-ea"/>
              </a:rPr>
              <a:t>Auto-Rewrite Evaluation</a:t>
            </a:r>
            <a:endParaRPr lang="en-US" altLang="zh-CN" sz="2800" dirty="0">
              <a:latin typeface="Times New Roman" panose="02020603050405020304" pitchFamily="18" charset="0"/>
              <a:cs typeface="Times New Roman" panose="02020603050405020304" pitchFamily="18" charset="0"/>
              <a:sym typeface="+mn-ea"/>
            </a:endParaRPr>
          </a:p>
          <a:p>
            <a:pPr marL="0" indent="0" eaLnBrk="1" hangingPunct="1">
              <a:spcBef>
                <a:spcPts val="600"/>
              </a:spcBef>
              <a:spcAft>
                <a:spcPts val="1200"/>
              </a:spcAft>
              <a:buClr>
                <a:srgbClr val="B9251C"/>
              </a:buClr>
              <a:buSzPct val="50000"/>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sym typeface="+mn-ea"/>
              </a:rPr>
              <a:t>Li et al. (2022) propose to detect invalid questions and rewrite these </a:t>
            </a:r>
            <a:r>
              <a:rPr lang="en-US" altLang="zh-CN" sz="2800" dirty="0">
                <a:latin typeface="Times New Roman" panose="02020603050405020304" pitchFamily="18" charset="0"/>
                <a:cs typeface="Times New Roman" panose="02020603050405020304" pitchFamily="18" charset="0"/>
                <a:sym typeface="+mn-ea"/>
              </a:rPr>
              <a:t>questions through entity substitution.</a:t>
            </a:r>
            <a:endParaRPr lang="en-US" altLang="zh-CN" sz="2800" dirty="0">
              <a:latin typeface="Times New Roman" panose="02020603050405020304" pitchFamily="18" charset="0"/>
              <a:cs typeface="Times New Roman" panose="02020603050405020304" pitchFamily="18" charset="0"/>
              <a:sym typeface="+mn-ea"/>
            </a:endParaRPr>
          </a:p>
          <a:p>
            <a:pPr eaLnBrk="1" hangingPunct="1">
              <a:spcBef>
                <a:spcPts val="600"/>
              </a:spcBef>
              <a:spcAft>
                <a:spcPts val="1200"/>
              </a:spcAft>
              <a:buClr>
                <a:srgbClr val="B9251C"/>
              </a:buClr>
              <a:buSzPct val="50000"/>
              <a:buFont typeface="Wingdings" panose="05000000000000000000" pitchFamily="2" charset="2"/>
              <a:buChar char=""/>
              <a:defRPr/>
            </a:pPr>
            <a:r>
              <a:rPr lang="en-US" altLang="zh-CN" sz="2800" dirty="0">
                <a:latin typeface="Times New Roman" panose="02020603050405020304" pitchFamily="18" charset="0"/>
                <a:cs typeface="Times New Roman" panose="02020603050405020304" pitchFamily="18" charset="0"/>
                <a:sym typeface="+mn-ea"/>
              </a:rPr>
              <a:t>Issue</a:t>
            </a:r>
            <a:endParaRPr lang="en-US" altLang="zh-CN" sz="2800" dirty="0">
              <a:latin typeface="Times New Roman" panose="02020603050405020304" pitchFamily="18" charset="0"/>
              <a:cs typeface="Times New Roman" panose="02020603050405020304" pitchFamily="18" charset="0"/>
              <a:sym typeface="+mn-ea"/>
            </a:endParaRPr>
          </a:p>
          <a:p>
            <a:pPr marL="0" indent="0" eaLnBrk="1" hangingPunct="1">
              <a:spcBef>
                <a:spcPts val="600"/>
              </a:spcBef>
              <a:spcAft>
                <a:spcPts val="1200"/>
              </a:spcAft>
              <a:buClr>
                <a:srgbClr val="B9251C"/>
              </a:buClr>
              <a:buSzPct val="50000"/>
              <a:buFont typeface="Wingdings" panose="05000000000000000000" pitchFamily="2" charset="2"/>
              <a:buNone/>
              <a:defRPr/>
            </a:pPr>
            <a:r>
              <a:rPr lang="en-US" altLang="zh-CN" sz="2800" dirty="0">
                <a:latin typeface="Times New Roman" panose="02020603050405020304" pitchFamily="18" charset="0"/>
                <a:cs typeface="Times New Roman" panose="02020603050405020304" pitchFamily="18" charset="0"/>
                <a:sym typeface="+mn-ea"/>
              </a:rPr>
              <a:t>After the coreference of the conversational question are resolved, the dialogical </a:t>
            </a:r>
            <a:r>
              <a:rPr lang="en-US" altLang="zh-CN" sz="2800" dirty="0">
                <a:latin typeface="Times New Roman" panose="02020603050405020304" pitchFamily="18" charset="0"/>
                <a:cs typeface="Times New Roman" panose="02020603050405020304" pitchFamily="18" charset="0"/>
                <a:sym typeface="+mn-ea"/>
              </a:rPr>
              <a:t>properties will be weakened.</a:t>
            </a:r>
            <a:endParaRPr lang="en-US" altLang="zh-CN" sz="16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040000" y="1818640"/>
            <a:ext cx="6685292" cy="396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104775" y="317500"/>
            <a:ext cx="2250440" cy="843280"/>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rPr>
              <a:t>Motivation</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9" name="object 3"/>
          <p:cNvSpPr txBox="1">
            <a:spLocks noChangeArrowheads="1"/>
          </p:cNvSpPr>
          <p:nvPr/>
        </p:nvSpPr>
        <p:spPr bwMode="auto">
          <a:xfrm>
            <a:off x="509194" y="1430414"/>
            <a:ext cx="5336435" cy="403958"/>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0"/>
              </a:spcBef>
              <a:spcAft>
                <a:spcPts val="1200"/>
              </a:spcAft>
              <a:buClr>
                <a:srgbClr val="B9251C"/>
              </a:buClr>
              <a:buSzPct val="50000"/>
              <a:buFont typeface="Wingdings" panose="05000000000000000000" pitchFamily="2" charset="2"/>
              <a:buChar char=""/>
              <a:defRPr/>
            </a:pPr>
            <a:endParaRPr lang="zh-CN" altLang="en-US" sz="2400" dirty="0">
              <a:latin typeface="Times New Roman" panose="02020603050405020304" pitchFamily="18" charset="0"/>
              <a:cs typeface="Times New Roman" panose="02020603050405020304" pitchFamily="18" charset="0"/>
            </a:endParaRPr>
          </a:p>
        </p:txBody>
      </p:sp>
      <p:sp>
        <p:nvSpPr>
          <p:cNvPr id="12" name="object 3"/>
          <p:cNvSpPr txBox="1">
            <a:spLocks noChangeArrowheads="1"/>
          </p:cNvSpPr>
          <p:nvPr/>
        </p:nvSpPr>
        <p:spPr bwMode="auto">
          <a:xfrm>
            <a:off x="509193" y="1354212"/>
            <a:ext cx="10888149" cy="403225"/>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600"/>
              </a:spcBef>
              <a:spcAft>
                <a:spcPts val="1200"/>
              </a:spcAft>
              <a:buClr>
                <a:srgbClr val="B9251C"/>
              </a:buClr>
              <a:buSzPct val="50000"/>
              <a:buFont typeface="Wingdings" panose="05000000000000000000" pitchFamily="2" charset="2"/>
              <a:buChar char=""/>
              <a:defRPr/>
            </a:pPr>
            <a:endParaRPr lang="en-US" altLang="zh-CN" sz="2400" dirty="0">
              <a:latin typeface="Times New Roman" panose="02020603050405020304" pitchFamily="18" charset="0"/>
              <a:cs typeface="Times New Roman" panose="02020603050405020304" pitchFamily="18" charset="0"/>
            </a:endParaRPr>
          </a:p>
        </p:txBody>
      </p:sp>
      <p:sp>
        <p:nvSpPr>
          <p:cNvPr id="26" name="Rectangle 5"/>
          <p:cNvSpPr>
            <a:spLocks noChangeArrowheads="1"/>
          </p:cNvSpPr>
          <p:nvPr/>
        </p:nvSpPr>
        <p:spPr bwMode="auto">
          <a:xfrm>
            <a:off x="879509" y="37712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6"/>
          <p:cNvSpPr>
            <a:spLocks noChangeArrowheads="1"/>
          </p:cNvSpPr>
          <p:nvPr/>
        </p:nvSpPr>
        <p:spPr bwMode="auto">
          <a:xfrm>
            <a:off x="879509" y="4456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9" name="Rectangle 8"/>
          <p:cNvSpPr>
            <a:spLocks noChangeArrowheads="1"/>
          </p:cNvSpPr>
          <p:nvPr/>
        </p:nvSpPr>
        <p:spPr bwMode="auto">
          <a:xfrm>
            <a:off x="879509" y="58889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318135" y="1515110"/>
            <a:ext cx="10532110" cy="3538220"/>
          </a:xfrm>
          <a:prstGeom prst="rect">
            <a:avLst/>
          </a:prstGeom>
          <a:noFill/>
        </p:spPr>
        <p:txBody>
          <a:bodyPr wrap="square" rtlCol="0">
            <a:spAutoFit/>
          </a:bodyPr>
          <a:p>
            <a:r>
              <a:rPr lang="en-US" altLang="zh-CN" sz="2800" dirty="0">
                <a:latin typeface="Times New Roman" panose="02020603050405020304" pitchFamily="18" charset="0"/>
                <a:cs typeface="Times New Roman" panose="02020603050405020304" pitchFamily="18" charset="0"/>
              </a:rPr>
              <a:t>1. Avoid labor and dataset costs. Train on the training set and then evaluate on the independent and identically distributed (IID) test set.</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2. Conversation history is based on the </a:t>
            </a:r>
            <a:r>
              <a:rPr lang="en-US" altLang="zh-CN" sz="2800" dirty="0">
                <a:solidFill>
                  <a:srgbClr val="FF0000"/>
                </a:solidFill>
                <a:latin typeface="Times New Roman" panose="02020603050405020304" pitchFamily="18" charset="0"/>
                <a:cs typeface="Times New Roman" panose="02020603050405020304" pitchFamily="18" charset="0"/>
              </a:rPr>
              <a:t>model's own predictions</a:t>
            </a:r>
            <a:r>
              <a:rPr lang="en-US" altLang="zh-CN" sz="2800" dirty="0">
                <a:latin typeface="Times New Roman" panose="02020603050405020304" pitchFamily="18" charset="0"/>
                <a:cs typeface="Times New Roman" panose="02020603050405020304" pitchFamily="18" charset="0"/>
              </a:rPr>
              <a:t>, and unresolved coreferences should be avoided. </a:t>
            </a:r>
            <a:r>
              <a:rPr lang="en-US" altLang="zh-CN" sz="2800" dirty="0">
                <a:solidFill>
                  <a:srgbClr val="FF0000"/>
                </a:solidFill>
                <a:latin typeface="Times New Roman" panose="02020603050405020304" pitchFamily="18" charset="0"/>
                <a:cs typeface="Times New Roman" panose="02020603050405020304" pitchFamily="18" charset="0"/>
              </a:rPr>
              <a:t>Cannot weaken dialogical properties</a:t>
            </a:r>
            <a:r>
              <a:rPr lang="en-US" altLang="zh-CN" sz="2800" dirty="0">
                <a:latin typeface="Times New Roman" panose="02020603050405020304" pitchFamily="18" charset="0"/>
                <a:cs typeface="Times New Roman" panose="02020603050405020304" pitchFamily="18" charset="0"/>
              </a:rPr>
              <a:t>, such as Auto-</a:t>
            </a:r>
            <a:r>
              <a:rPr lang="en-US" altLang="zh-CN" sz="2800" dirty="0">
                <a:latin typeface="Times New Roman" panose="02020603050405020304" pitchFamily="18" charset="0"/>
                <a:cs typeface="Times New Roman" panose="02020603050405020304" pitchFamily="18" charset="0"/>
                <a:sym typeface="+mn-ea"/>
              </a:rPr>
              <a:t>Rewrite </a:t>
            </a:r>
            <a:r>
              <a:rPr lang="en-US" altLang="zh-CN" sz="2800" dirty="0">
                <a:latin typeface="Times New Roman" panose="02020603050405020304" pitchFamily="18" charset="0"/>
                <a:cs typeface="Times New Roman" panose="02020603050405020304" pitchFamily="18" charset="0"/>
              </a:rPr>
              <a:t>Evaluation.</a:t>
            </a:r>
            <a:endParaRPr lang="en-US" altLang="zh-CN" sz="2800" dirty="0">
              <a:latin typeface="Times New Roman" panose="02020603050405020304" pitchFamily="18" charset="0"/>
              <a:cs typeface="Times New Roman" panose="02020603050405020304" pitchFamily="18" charset="0"/>
            </a:endParaRP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3. Enable interactivity for automatic evaluation of CQA models.</a:t>
            </a:r>
            <a:endParaRPr lang="en-US" altLang="zh-C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104935" y="317184"/>
            <a:ext cx="1803720" cy="843280"/>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rPr>
              <a:t>Method</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78581"/>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9" name="object 3"/>
          <p:cNvSpPr txBox="1">
            <a:spLocks noChangeArrowheads="1"/>
          </p:cNvSpPr>
          <p:nvPr/>
        </p:nvSpPr>
        <p:spPr bwMode="auto">
          <a:xfrm>
            <a:off x="509194" y="1430414"/>
            <a:ext cx="5336435" cy="403958"/>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0"/>
              </a:spcBef>
              <a:spcAft>
                <a:spcPts val="1200"/>
              </a:spcAft>
              <a:buClr>
                <a:srgbClr val="B9251C"/>
              </a:buClr>
              <a:buSzPct val="50000"/>
              <a:buFont typeface="Wingdings" panose="05000000000000000000" pitchFamily="2" charset="2"/>
              <a:buChar char=""/>
              <a:defRPr/>
            </a:pPr>
            <a:endParaRPr lang="zh-CN" altLang="en-US" sz="2400" dirty="0">
              <a:latin typeface="Times New Roman" panose="02020603050405020304" pitchFamily="18" charset="0"/>
              <a:cs typeface="Times New Roman" panose="02020603050405020304" pitchFamily="18" charset="0"/>
            </a:endParaRPr>
          </a:p>
        </p:txBody>
      </p:sp>
      <p:sp>
        <p:nvSpPr>
          <p:cNvPr id="12" name="object 3"/>
          <p:cNvSpPr txBox="1">
            <a:spLocks noChangeArrowheads="1"/>
          </p:cNvSpPr>
          <p:nvPr/>
        </p:nvSpPr>
        <p:spPr bwMode="auto">
          <a:xfrm>
            <a:off x="509193" y="1354212"/>
            <a:ext cx="10888149" cy="403225"/>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600"/>
              </a:spcBef>
              <a:spcAft>
                <a:spcPts val="1200"/>
              </a:spcAft>
              <a:buClr>
                <a:srgbClr val="B9251C"/>
              </a:buClr>
              <a:buSzPct val="50000"/>
              <a:buFont typeface="Wingdings" panose="05000000000000000000" pitchFamily="2" charset="2"/>
              <a:buChar char=""/>
              <a:defRPr/>
            </a:pPr>
            <a:endParaRPr lang="en-US" altLang="zh-CN" sz="2400" dirty="0">
              <a:latin typeface="Times New Roman" panose="02020603050405020304" pitchFamily="18" charset="0"/>
              <a:cs typeface="Times New Roman" panose="02020603050405020304" pitchFamily="18" charset="0"/>
            </a:endParaRPr>
          </a:p>
        </p:txBody>
      </p:sp>
      <p:sp>
        <p:nvSpPr>
          <p:cNvPr id="26" name="Rectangle 5"/>
          <p:cNvSpPr>
            <a:spLocks noChangeArrowheads="1"/>
          </p:cNvSpPr>
          <p:nvPr/>
        </p:nvSpPr>
        <p:spPr bwMode="auto">
          <a:xfrm>
            <a:off x="879509" y="37712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6"/>
          <p:cNvSpPr>
            <a:spLocks noChangeArrowheads="1"/>
          </p:cNvSpPr>
          <p:nvPr/>
        </p:nvSpPr>
        <p:spPr bwMode="auto">
          <a:xfrm>
            <a:off x="879509" y="4456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文本框 5"/>
          <p:cNvSpPr txBox="1"/>
          <p:nvPr/>
        </p:nvSpPr>
        <p:spPr>
          <a:xfrm>
            <a:off x="509905" y="6095365"/>
            <a:ext cx="10887075" cy="706755"/>
          </a:xfrm>
          <a:prstGeom prst="rect">
            <a:avLst/>
          </a:prstGeom>
          <a:noFill/>
        </p:spPr>
        <p:txBody>
          <a:bodyPr wrap="square" rtlCol="0">
            <a:spAutoFit/>
          </a:bodyPr>
          <a:p>
            <a:pPr algn="ctr"/>
            <a:r>
              <a:rPr lang="zh-CN" altLang="en-US" sz="2000">
                <a:latin typeface="Times New Roman Regular" panose="02020603050405020304" charset="0"/>
                <a:cs typeface="Times New Roman Regular" panose="02020603050405020304" charset="0"/>
              </a:rPr>
              <a:t>The framework for interview evaluation is illustrated above. The Q agent consists of three modules: a question set, a selector, and a generator.</a:t>
            </a:r>
            <a:endParaRPr lang="zh-CN" altLang="en-US" sz="2000">
              <a:latin typeface="Times New Roman Regular" panose="02020603050405020304" charset="0"/>
              <a:cs typeface="Times New Roman Regular" panose="02020603050405020304" charset="0"/>
            </a:endParaRPr>
          </a:p>
        </p:txBody>
      </p:sp>
      <p:pic>
        <p:nvPicPr>
          <p:cNvPr id="4" name="图片 3"/>
          <p:cNvPicPr>
            <a:picLocks noChangeAspect="1"/>
          </p:cNvPicPr>
          <p:nvPr/>
        </p:nvPicPr>
        <p:blipFill>
          <a:blip r:embed="rId1"/>
          <a:stretch>
            <a:fillRect/>
          </a:stretch>
        </p:blipFill>
        <p:spPr>
          <a:xfrm>
            <a:off x="1299210" y="1354455"/>
            <a:ext cx="5722620" cy="4636135"/>
          </a:xfrm>
          <a:prstGeom prst="rect">
            <a:avLst/>
          </a:prstGeom>
        </p:spPr>
      </p:pic>
      <p:pic>
        <p:nvPicPr>
          <p:cNvPr id="7" name="图片 6"/>
          <p:cNvPicPr>
            <a:picLocks noChangeAspect="1"/>
          </p:cNvPicPr>
          <p:nvPr/>
        </p:nvPicPr>
        <p:blipFill>
          <a:blip r:embed="rId2"/>
          <a:stretch>
            <a:fillRect/>
          </a:stretch>
        </p:blipFill>
        <p:spPr>
          <a:xfrm>
            <a:off x="8084185" y="1430655"/>
            <a:ext cx="3498215" cy="44583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104935" y="317184"/>
            <a:ext cx="1803720" cy="843280"/>
          </a:xfrm>
        </p:spPr>
        <p:txBody>
          <a:bodyPr vert="horz" wrap="square" lIns="0" tIns="12700" rIns="0" bIns="0" numCol="1" anchor="t" anchorCtr="0" compatLnSpc="1">
            <a:spAutoFit/>
          </a:bodyPr>
          <a:lstStyle/>
          <a:p>
            <a:pPr eaLnBrk="1" hangingPunct="1">
              <a:lnSpc>
                <a:spcPct val="150000"/>
              </a:lnSpc>
              <a:spcBef>
                <a:spcPts val="475"/>
              </a:spcBef>
              <a:buClr>
                <a:srgbClr val="B9251C"/>
              </a:buClr>
              <a:buSzPct val="50000"/>
            </a:pPr>
            <a:r>
              <a:rPr lang="en-US" altLang="zh-CN" dirty="0">
                <a:latin typeface="Times New Roman" panose="02020603050405020304" pitchFamily="18" charset="0"/>
                <a:cs typeface="Times New Roman" panose="02020603050405020304" pitchFamily="18" charset="0"/>
              </a:rPr>
              <a:t>Metrics</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77822" y="6394456"/>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9" name="object 3"/>
          <p:cNvSpPr txBox="1">
            <a:spLocks noChangeArrowheads="1"/>
          </p:cNvSpPr>
          <p:nvPr/>
        </p:nvSpPr>
        <p:spPr bwMode="auto">
          <a:xfrm>
            <a:off x="509194" y="1430414"/>
            <a:ext cx="5336435" cy="403958"/>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0"/>
              </a:spcBef>
              <a:spcAft>
                <a:spcPts val="1200"/>
              </a:spcAft>
              <a:buClr>
                <a:srgbClr val="B9251C"/>
              </a:buClr>
              <a:buSzPct val="50000"/>
              <a:buFont typeface="Wingdings" panose="05000000000000000000" pitchFamily="2" charset="2"/>
              <a:buChar char=""/>
              <a:defRPr/>
            </a:pPr>
            <a:endParaRPr lang="zh-CN" altLang="en-US" sz="2400" dirty="0">
              <a:latin typeface="Times New Roman" panose="02020603050405020304" pitchFamily="18" charset="0"/>
              <a:cs typeface="Times New Roman" panose="02020603050405020304" pitchFamily="18" charset="0"/>
            </a:endParaRPr>
          </a:p>
        </p:txBody>
      </p:sp>
      <p:sp>
        <p:nvSpPr>
          <p:cNvPr id="12" name="object 3"/>
          <p:cNvSpPr txBox="1">
            <a:spLocks noChangeArrowheads="1"/>
          </p:cNvSpPr>
          <p:nvPr/>
        </p:nvSpPr>
        <p:spPr bwMode="auto">
          <a:xfrm>
            <a:off x="509193" y="1354212"/>
            <a:ext cx="10888149" cy="403225"/>
          </a:xfrm>
          <a:prstGeom prst="rect">
            <a:avLst/>
          </a:prstGeom>
          <a:solidFill>
            <a:schemeClr val="bg1"/>
          </a:solidFill>
          <a:ln>
            <a:noFill/>
          </a:ln>
        </p:spPr>
        <p:txBody>
          <a:bodyPr wrap="square" lIns="0" tIns="34291" rIns="0" bIns="0">
            <a:spAutoFit/>
          </a:bodyPr>
          <a:lstStyle>
            <a:lvl1pPr marL="287655" indent="-287655">
              <a:tabLst>
                <a:tab pos="264795" algn="l"/>
              </a:tabLst>
              <a:defRPr>
                <a:solidFill>
                  <a:schemeClr val="tx1"/>
                </a:solidFill>
                <a:latin typeface="Calibri" panose="020F0502020204030204" pitchFamily="34" charset="0"/>
                <a:ea typeface="宋体" pitchFamily="2" charset="-122"/>
              </a:defRPr>
            </a:lvl1pPr>
            <a:lvl2pPr marL="701675" indent="-342900">
              <a:tabLst>
                <a:tab pos="264795" algn="l"/>
              </a:tabLst>
              <a:defRPr>
                <a:solidFill>
                  <a:schemeClr val="tx1"/>
                </a:solidFill>
                <a:latin typeface="Calibri" panose="020F0502020204030204" pitchFamily="34" charset="0"/>
                <a:ea typeface="宋体" pitchFamily="2" charset="-122"/>
              </a:defRPr>
            </a:lvl2pPr>
            <a:lvl3pPr marL="1143000" indent="-228600">
              <a:tabLst>
                <a:tab pos="264795" algn="l"/>
              </a:tabLst>
              <a:defRPr>
                <a:solidFill>
                  <a:schemeClr val="tx1"/>
                </a:solidFill>
                <a:latin typeface="Calibri" panose="020F0502020204030204" pitchFamily="34" charset="0"/>
                <a:ea typeface="宋体" pitchFamily="2" charset="-122"/>
              </a:defRPr>
            </a:lvl3pPr>
            <a:lvl4pPr marL="1600200" indent="-228600">
              <a:tabLst>
                <a:tab pos="264795" algn="l"/>
              </a:tabLst>
              <a:defRPr>
                <a:solidFill>
                  <a:schemeClr val="tx1"/>
                </a:solidFill>
                <a:latin typeface="Calibri" panose="020F0502020204030204" pitchFamily="34" charset="0"/>
                <a:ea typeface="宋体" pitchFamily="2" charset="-122"/>
              </a:defRPr>
            </a:lvl4pPr>
            <a:lvl5pPr marL="2057400" indent="-228600">
              <a:tabLst>
                <a:tab pos="264795" algn="l"/>
              </a:tabLst>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tabLst>
                <a:tab pos="264795" algn="l"/>
              </a:tabLst>
              <a:defRPr>
                <a:solidFill>
                  <a:schemeClr val="tx1"/>
                </a:solidFill>
                <a:latin typeface="Calibri" panose="020F0502020204030204" pitchFamily="34" charset="0"/>
                <a:ea typeface="宋体" pitchFamily="2" charset="-122"/>
              </a:defRPr>
            </a:lvl9pPr>
          </a:lstStyle>
          <a:p>
            <a:pPr eaLnBrk="1" hangingPunct="1">
              <a:spcBef>
                <a:spcPts val="600"/>
              </a:spcBef>
              <a:spcAft>
                <a:spcPts val="1200"/>
              </a:spcAft>
              <a:buClr>
                <a:srgbClr val="B9251C"/>
              </a:buClr>
              <a:buSzPct val="50000"/>
              <a:buFont typeface="Wingdings" panose="05000000000000000000" pitchFamily="2" charset="2"/>
              <a:buChar char=""/>
              <a:defRPr/>
            </a:pPr>
            <a:endParaRPr lang="en-US" altLang="zh-CN" sz="2400" dirty="0">
              <a:latin typeface="Times New Roman" panose="02020603050405020304" pitchFamily="18" charset="0"/>
              <a:cs typeface="Times New Roman" panose="02020603050405020304" pitchFamily="18" charset="0"/>
            </a:endParaRPr>
          </a:p>
        </p:txBody>
      </p:sp>
      <p:sp>
        <p:nvSpPr>
          <p:cNvPr id="26" name="Rectangle 5"/>
          <p:cNvSpPr>
            <a:spLocks noChangeArrowheads="1"/>
          </p:cNvSpPr>
          <p:nvPr/>
        </p:nvSpPr>
        <p:spPr bwMode="auto">
          <a:xfrm>
            <a:off x="879509" y="37712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Rectangle 6"/>
          <p:cNvSpPr>
            <a:spLocks noChangeArrowheads="1"/>
          </p:cNvSpPr>
          <p:nvPr/>
        </p:nvSpPr>
        <p:spPr bwMode="auto">
          <a:xfrm>
            <a:off x="879509" y="4457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8" name="Rectangle 7"/>
          <p:cNvSpPr>
            <a:spLocks noChangeArrowheads="1"/>
          </p:cNvSpPr>
          <p:nvPr/>
        </p:nvSpPr>
        <p:spPr bwMode="auto">
          <a:xfrm>
            <a:off x="879509" y="51730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3"/>
          <p:cNvSpPr txBox="1"/>
          <p:nvPr/>
        </p:nvSpPr>
        <p:spPr>
          <a:xfrm>
            <a:off x="509270" y="1737995"/>
            <a:ext cx="11972925" cy="3969385"/>
          </a:xfrm>
          <a:prstGeom prst="rect">
            <a:avLst/>
          </a:prstGeom>
          <a:noFill/>
        </p:spPr>
        <p:txBody>
          <a:bodyPr wrap="square" rtlCol="0">
            <a:spAutoFit/>
          </a:bodyPr>
          <a:p>
            <a:pPr algn="l"/>
            <a:r>
              <a:rPr lang="zh-CN" altLang="en-US" b="1">
                <a:sym typeface="+mn-ea"/>
              </a:rPr>
              <a:t>Questions Per Round (QPR)</a:t>
            </a:r>
            <a:r>
              <a:rPr lang="zh-CN" altLang="en-US">
                <a:sym typeface="+mn-ea"/>
              </a:rPr>
              <a:t> </a:t>
            </a:r>
            <a:r>
              <a:rPr lang="en-US" altLang="zh-CN">
                <a:sym typeface="+mn-ea"/>
              </a:rPr>
              <a:t> </a:t>
            </a:r>
            <a:r>
              <a:rPr lang="zh-CN" altLang="en-US"/>
              <a:t>Denoting the number of questions marked in the success state as</a:t>
            </a:r>
            <a:r>
              <a:rPr lang="en-US" altLang="zh-CN"/>
              <a:t>     </a:t>
            </a:r>
            <a:r>
              <a:rPr lang="zh-CN" altLang="en-US"/>
              <a:t>  and the number of questions generated by</a:t>
            </a:r>
            <a:r>
              <a:rPr lang="en-US" altLang="zh-CN"/>
              <a:t> </a:t>
            </a:r>
            <a:r>
              <a:rPr lang="zh-CN" altLang="en-US"/>
              <a:t> </a:t>
            </a:r>
            <a:r>
              <a:rPr lang="en-US" altLang="zh-CN"/>
              <a:t>   </a:t>
            </a:r>
            <a:r>
              <a:rPr lang="zh-CN" altLang="en-US"/>
              <a:t>as</a:t>
            </a:r>
            <a:r>
              <a:rPr lang="en-US" altLang="zh-CN"/>
              <a:t>    </a:t>
            </a:r>
            <a:r>
              <a:rPr lang="zh-CN" altLang="en-US"/>
              <a:t> </a:t>
            </a:r>
            <a:r>
              <a:rPr lang="en-US" altLang="zh-CN"/>
              <a:t>   </a:t>
            </a:r>
            <a:r>
              <a:rPr lang="zh-CN" altLang="en-US"/>
              <a:t>, QPR is computed as follows:</a:t>
            </a:r>
            <a:endParaRPr lang="zh-CN" altLang="en-US"/>
          </a:p>
          <a:p>
            <a:pPr algn="l"/>
            <a:endParaRPr lang="zh-CN" altLang="en-US"/>
          </a:p>
          <a:p>
            <a:pPr algn="l"/>
            <a:endParaRPr lang="zh-CN" altLang="en-US"/>
          </a:p>
          <a:p>
            <a:pPr algn="l"/>
            <a:endParaRPr lang="zh-CN" altLang="en-US" b="1"/>
          </a:p>
          <a:p>
            <a:pPr algn="l"/>
            <a:r>
              <a:rPr lang="zh-CN" altLang="en-US" b="1"/>
              <a:t>Persistent Failure Rate (PFR)</a:t>
            </a:r>
            <a:r>
              <a:rPr lang="zh-CN" altLang="en-US"/>
              <a:t>  Denoting the number of questions marked in the failure state as</a:t>
            </a:r>
            <a:r>
              <a:rPr lang="en-US" altLang="zh-CN"/>
              <a:t>  </a:t>
            </a:r>
            <a:r>
              <a:rPr lang="zh-CN" altLang="en-US"/>
              <a:t> </a:t>
            </a:r>
            <a:r>
              <a:rPr lang="en-US" altLang="zh-CN"/>
              <a:t>    </a:t>
            </a:r>
            <a:r>
              <a:rPr lang="zh-CN" altLang="en-US"/>
              <a:t>, PFR is computed as follows:</a:t>
            </a:r>
            <a:endParaRPr lang="zh-CN" altLang="en-US"/>
          </a:p>
          <a:p>
            <a:pPr algn="l"/>
            <a:endParaRPr lang="zh-CN" altLang="en-US"/>
          </a:p>
          <a:p>
            <a:pPr algn="l"/>
            <a:endParaRPr lang="zh-CN" altLang="en-US"/>
          </a:p>
          <a:p>
            <a:pPr algn="l"/>
            <a:endParaRPr lang="zh-CN" altLang="en-US"/>
          </a:p>
          <a:p>
            <a:pPr algn="l"/>
            <a:r>
              <a:rPr lang="zh-CN" altLang="en-US" b="1"/>
              <a:t>Answer Conversion Rate (ACR)</a:t>
            </a:r>
            <a:r>
              <a:rPr lang="zh-CN" altLang="en-US"/>
              <a:t> Denoting the number of non-unanswerable questions that the model predicts incorrectly as</a:t>
            </a:r>
            <a:r>
              <a:rPr lang="en-US" altLang="zh-CN"/>
              <a:t>    </a:t>
            </a:r>
            <a:r>
              <a:rPr lang="zh-CN" altLang="en-US"/>
              <a:t> </a:t>
            </a:r>
            <a:r>
              <a:rPr lang="en-US" altLang="zh-CN"/>
              <a:t>   </a:t>
            </a:r>
            <a:r>
              <a:rPr lang="zh-CN" altLang="en-US"/>
              <a:t>, and the number of times the model correctly answers an initially non-unanswerable question under prompting as</a:t>
            </a:r>
            <a:r>
              <a:rPr lang="en-US" altLang="zh-CN"/>
              <a:t>        </a:t>
            </a:r>
            <a:r>
              <a:rPr lang="zh-CN" altLang="en-US"/>
              <a:t>, ACR is computed as follows:</a:t>
            </a:r>
            <a:endParaRPr lang="zh-CN" altLang="en-US"/>
          </a:p>
          <a:p>
            <a:pPr algn="l"/>
            <a:endParaRPr lang="zh-CN" altLang="en-US"/>
          </a:p>
        </p:txBody>
      </p:sp>
      <p:pic>
        <p:nvPicPr>
          <p:cNvPr id="3" name="334E55B0-647D-440b-865C-3EC943EB4CBC-1" descr="wpsoffice"/>
          <p:cNvPicPr>
            <a:picLocks noChangeAspect="1"/>
          </p:cNvPicPr>
          <p:nvPr/>
        </p:nvPicPr>
        <p:blipFill>
          <a:blip r:embed="rId1"/>
          <a:stretch>
            <a:fillRect/>
          </a:stretch>
        </p:blipFill>
        <p:spPr>
          <a:xfrm>
            <a:off x="10500360" y="1802765"/>
            <a:ext cx="278688" cy="216000"/>
          </a:xfrm>
          <a:prstGeom prst="rect">
            <a:avLst/>
          </a:prstGeom>
        </p:spPr>
      </p:pic>
      <p:pic>
        <p:nvPicPr>
          <p:cNvPr id="5" name="334E55B0-647D-440b-865C-3EC943EB4CBC-2" descr="wpsoffice"/>
          <p:cNvPicPr>
            <a:picLocks noChangeAspect="1"/>
          </p:cNvPicPr>
          <p:nvPr/>
        </p:nvPicPr>
        <p:blipFill>
          <a:blip r:embed="rId2"/>
          <a:stretch>
            <a:fillRect/>
          </a:stretch>
        </p:blipFill>
        <p:spPr>
          <a:xfrm>
            <a:off x="4158615" y="2104390"/>
            <a:ext cx="179705" cy="259715"/>
          </a:xfrm>
          <a:prstGeom prst="rect">
            <a:avLst/>
          </a:prstGeom>
        </p:spPr>
      </p:pic>
      <p:pic>
        <p:nvPicPr>
          <p:cNvPr id="6" name="334E55B0-647D-440b-865C-3EC943EB4CBC-3" descr="wpsoffice"/>
          <p:cNvPicPr>
            <a:picLocks noChangeAspect="1"/>
          </p:cNvPicPr>
          <p:nvPr/>
        </p:nvPicPr>
        <p:blipFill>
          <a:blip r:embed="rId3"/>
          <a:stretch>
            <a:fillRect/>
          </a:stretch>
        </p:blipFill>
        <p:spPr>
          <a:xfrm>
            <a:off x="4721860" y="2091690"/>
            <a:ext cx="359410" cy="307340"/>
          </a:xfrm>
          <a:prstGeom prst="rect">
            <a:avLst/>
          </a:prstGeom>
        </p:spPr>
      </p:pic>
      <p:pic>
        <p:nvPicPr>
          <p:cNvPr id="7" name="334E55B0-647D-440b-865C-3EC943EB4CBC-4" descr="wpsoffice"/>
          <p:cNvPicPr>
            <a:picLocks noChangeAspect="1"/>
          </p:cNvPicPr>
          <p:nvPr/>
        </p:nvPicPr>
        <p:blipFill>
          <a:blip r:embed="rId4"/>
          <a:stretch>
            <a:fillRect/>
          </a:stretch>
        </p:blipFill>
        <p:spPr>
          <a:xfrm>
            <a:off x="5295900" y="2533015"/>
            <a:ext cx="2160000" cy="540166"/>
          </a:xfrm>
          <a:prstGeom prst="rect">
            <a:avLst/>
          </a:prstGeom>
        </p:spPr>
      </p:pic>
      <p:pic>
        <p:nvPicPr>
          <p:cNvPr id="8" name="334E55B0-647D-440b-865C-3EC943EB4CBC-5" descr="wpsoffice"/>
          <p:cNvPicPr>
            <a:picLocks noChangeAspect="1"/>
          </p:cNvPicPr>
          <p:nvPr/>
        </p:nvPicPr>
        <p:blipFill>
          <a:blip r:embed="rId5"/>
          <a:stretch>
            <a:fillRect/>
          </a:stretch>
        </p:blipFill>
        <p:spPr>
          <a:xfrm>
            <a:off x="10428605" y="3131820"/>
            <a:ext cx="350824" cy="288000"/>
          </a:xfrm>
          <a:prstGeom prst="rect">
            <a:avLst/>
          </a:prstGeom>
        </p:spPr>
      </p:pic>
      <p:pic>
        <p:nvPicPr>
          <p:cNvPr id="10" name="334E55B0-647D-440b-865C-3EC943EB4CBC-6" descr="wpsoffice"/>
          <p:cNvPicPr>
            <a:picLocks noChangeAspect="1"/>
          </p:cNvPicPr>
          <p:nvPr/>
        </p:nvPicPr>
        <p:blipFill>
          <a:blip r:embed="rId6"/>
          <a:stretch>
            <a:fillRect/>
          </a:stretch>
        </p:blipFill>
        <p:spPr>
          <a:xfrm>
            <a:off x="5302250" y="3771900"/>
            <a:ext cx="2160270" cy="541020"/>
          </a:xfrm>
          <a:prstGeom prst="rect">
            <a:avLst/>
          </a:prstGeom>
        </p:spPr>
      </p:pic>
      <p:pic>
        <p:nvPicPr>
          <p:cNvPr id="11" name="334E55B0-647D-440b-865C-3EC943EB4CBC-7" descr="wpsoffice"/>
          <p:cNvPicPr>
            <a:picLocks noChangeAspect="1"/>
          </p:cNvPicPr>
          <p:nvPr/>
        </p:nvPicPr>
        <p:blipFill>
          <a:blip r:embed="rId7"/>
          <a:stretch>
            <a:fillRect/>
          </a:stretch>
        </p:blipFill>
        <p:spPr>
          <a:xfrm>
            <a:off x="2061210" y="4832985"/>
            <a:ext cx="408270" cy="234000"/>
          </a:xfrm>
          <a:prstGeom prst="rect">
            <a:avLst/>
          </a:prstGeom>
        </p:spPr>
      </p:pic>
      <p:pic>
        <p:nvPicPr>
          <p:cNvPr id="13" name="334E55B0-647D-440b-865C-3EC943EB4CBC-8" descr="wpsoffice"/>
          <p:cNvPicPr>
            <a:picLocks noChangeAspect="1"/>
          </p:cNvPicPr>
          <p:nvPr/>
        </p:nvPicPr>
        <p:blipFill>
          <a:blip r:embed="rId8"/>
          <a:stretch>
            <a:fillRect/>
          </a:stretch>
        </p:blipFill>
        <p:spPr>
          <a:xfrm>
            <a:off x="2641600" y="5142865"/>
            <a:ext cx="434867" cy="234000"/>
          </a:xfrm>
          <a:prstGeom prst="rect">
            <a:avLst/>
          </a:prstGeom>
        </p:spPr>
      </p:pic>
      <p:pic>
        <p:nvPicPr>
          <p:cNvPr id="14" name="334E55B0-647D-440b-865C-3EC943EB4CBC-9" descr="wpsoffice"/>
          <p:cNvPicPr>
            <a:picLocks noChangeAspect="1"/>
          </p:cNvPicPr>
          <p:nvPr/>
        </p:nvPicPr>
        <p:blipFill>
          <a:blip r:embed="rId9"/>
          <a:stretch>
            <a:fillRect/>
          </a:stretch>
        </p:blipFill>
        <p:spPr>
          <a:xfrm>
            <a:off x="5247640" y="5586095"/>
            <a:ext cx="2006118" cy="54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a:spLocks noGrp="1"/>
          </p:cNvSpPr>
          <p:nvPr>
            <p:ph type="title"/>
          </p:nvPr>
        </p:nvSpPr>
        <p:spPr>
          <a:xfrm>
            <a:off x="473710" y="344805"/>
            <a:ext cx="3706495" cy="843280"/>
          </a:xfrm>
        </p:spPr>
        <p:txBody>
          <a:bodyPr vert="horz" wrap="square" lIns="0" tIns="12700" rIns="0" bIns="0" numCol="1" anchor="t" anchorCtr="0" compatLnSpc="1">
            <a:spAutoFit/>
          </a:bodyPr>
          <a:lstStyle/>
          <a:p>
            <a:pPr algn="l" eaLnBrk="1" hangingPunct="1">
              <a:lnSpc>
                <a:spcPct val="150000"/>
              </a:lnSpc>
              <a:spcBef>
                <a:spcPts val="465"/>
              </a:spcBef>
              <a:buClr>
                <a:srgbClr val="B9251C"/>
              </a:buClr>
              <a:buSzPct val="50000"/>
            </a:pPr>
            <a:r>
              <a:rPr lang="en-US" altLang="zh-CN" dirty="0">
                <a:latin typeface="Times New Roman" panose="02020603050405020304" pitchFamily="18" charset="0"/>
                <a:cs typeface="Times New Roman" panose="02020603050405020304" pitchFamily="18" charset="0"/>
              </a:rPr>
              <a:t>E</a:t>
            </a:r>
            <a:r>
              <a:rPr lang="en-US" altLang="zh-CN" dirty="0">
                <a:latin typeface="Times New Roman" panose="02020603050405020304" pitchFamily="18" charset="0"/>
                <a:cs typeface="Times New Roman" panose="02020603050405020304" pitchFamily="18" charset="0"/>
              </a:rPr>
              <a:t>valuated Models</a:t>
            </a:r>
            <a:endParaRPr lang="en-US" altLang="zh-CN"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8716862" y="6417316"/>
            <a:ext cx="2804583" cy="307777"/>
          </a:xfrm>
        </p:spPr>
        <p:txBody>
          <a:bodyPr/>
          <a:lstStyle/>
          <a:p>
            <a:pPr>
              <a:defRPr/>
            </a:pPr>
            <a:fld id="{2E5C0EAA-36B6-4EF2-BB10-D6885200674A}" type="slidenum">
              <a:rPr lang="en-US" altLang="zh-CN" sz="2000" smtClean="0">
                <a:solidFill>
                  <a:schemeClr val="tx1"/>
                </a:solidFill>
                <a:latin typeface="Times New Roman" panose="02020603050405020304" pitchFamily="18" charset="0"/>
                <a:cs typeface="Times New Roman" panose="02020603050405020304" pitchFamily="18" charset="0"/>
              </a:rPr>
            </a:fld>
            <a:endParaRPr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3023235" y="4387215"/>
            <a:ext cx="2508885" cy="1322070"/>
          </a:xfrm>
          <a:prstGeom prst="rect">
            <a:avLst/>
          </a:prstGeom>
          <a:noFill/>
        </p:spPr>
        <p:txBody>
          <a:bodyPr wrap="square" rtlCol="0">
            <a:spAutoFit/>
          </a:bodyPr>
          <a:p>
            <a:pPr algn="l"/>
            <a:r>
              <a:rPr lang="zh-CN" altLang="en-US" sz="1600">
                <a:latin typeface="Times New Roman Regular" panose="02020603050405020304" charset="0"/>
                <a:cs typeface="Times New Roman Regular" panose="02020603050405020304" charset="0"/>
              </a:rPr>
              <a:t>Chen et al. (2021) combine the</a:t>
            </a:r>
            <a:r>
              <a:rPr lang="en-US" altLang="zh-CN" sz="1600">
                <a:latin typeface="Times New Roman Regular" panose="02020603050405020304" charset="0"/>
                <a:cs typeface="Times New Roman Regular" panose="02020603050405020304" charset="0"/>
              </a:rPr>
              <a:t> </a:t>
            </a:r>
            <a:r>
              <a:rPr lang="zh-CN" altLang="en-US" sz="1600">
                <a:latin typeface="Times New Roman Regular" panose="02020603050405020304" charset="0"/>
                <a:cs typeface="Times New Roman Regular" panose="02020603050405020304" charset="0"/>
              </a:rPr>
              <a:t>reasoning layer on top of the encoding layer to</a:t>
            </a:r>
            <a:r>
              <a:rPr lang="en-US" altLang="zh-CN" sz="1600">
                <a:latin typeface="Times New Roman Regular" panose="02020603050405020304" charset="0"/>
                <a:cs typeface="Times New Roman Regular" panose="02020603050405020304" charset="0"/>
              </a:rPr>
              <a:t> </a:t>
            </a:r>
            <a:r>
              <a:rPr lang="zh-CN" altLang="en-US" sz="1600">
                <a:latin typeface="Times New Roman Regular" panose="02020603050405020304" charset="0"/>
                <a:cs typeface="Times New Roman Regular" panose="02020603050405020304" charset="0"/>
              </a:rPr>
              <a:t>capture rich semantic relations within the con</a:t>
            </a:r>
            <a:r>
              <a:rPr lang="en-US" altLang="zh-CN" sz="1600">
                <a:latin typeface="Times New Roman Regular" panose="02020603050405020304" charset="0"/>
                <a:cs typeface="Times New Roman Regular" panose="02020603050405020304" charset="0"/>
              </a:rPr>
              <a:t>t</a:t>
            </a:r>
            <a:r>
              <a:rPr lang="zh-CN" altLang="en-US" sz="1600">
                <a:latin typeface="Times New Roman Regular" panose="02020603050405020304" charset="0"/>
                <a:cs typeface="Times New Roman Regular" panose="02020603050405020304" charset="0"/>
              </a:rPr>
              <a:t>ext. </a:t>
            </a:r>
            <a:endParaRPr lang="zh-CN" altLang="en-US" sz="1600">
              <a:latin typeface="Times New Roman Regular" panose="02020603050405020304" charset="0"/>
              <a:cs typeface="Times New Roman Regular" panose="02020603050405020304" charset="0"/>
            </a:endParaRPr>
          </a:p>
        </p:txBody>
      </p:sp>
      <p:sp>
        <p:nvSpPr>
          <p:cNvPr id="11" name="文本框 10"/>
          <p:cNvSpPr txBox="1"/>
          <p:nvPr/>
        </p:nvSpPr>
        <p:spPr>
          <a:xfrm>
            <a:off x="473710" y="4387215"/>
            <a:ext cx="2292350" cy="1076325"/>
          </a:xfrm>
          <a:prstGeom prst="rect">
            <a:avLst/>
          </a:prstGeom>
          <a:noFill/>
        </p:spPr>
        <p:txBody>
          <a:bodyPr wrap="square" rtlCol="0">
            <a:spAutoFit/>
          </a:bodyPr>
          <a:p>
            <a:pPr marL="0" lvl="1" algn="l"/>
            <a:r>
              <a:rPr lang="en-US" altLang="zh-CN" sz="1600">
                <a:latin typeface="Times New Roman Regular" panose="02020603050405020304" charset="0"/>
                <a:cs typeface="Times New Roman Regular" panose="02020603050405020304" charset="0"/>
                <a:sym typeface="+mn-ea"/>
              </a:rPr>
              <a:t>We </a:t>
            </a:r>
            <a:r>
              <a:rPr lang="zh-CN" altLang="en-US" sz="1600">
                <a:latin typeface="Times New Roman Regular" panose="02020603050405020304" charset="0"/>
                <a:cs typeface="Times New Roman Regular" panose="02020603050405020304" charset="0"/>
                <a:sym typeface="+mn-ea"/>
              </a:rPr>
              <a:t>construct </a:t>
            </a:r>
            <a:r>
              <a:rPr lang="en-US" altLang="zh-CN" sz="1600">
                <a:latin typeface="Times New Roman Regular" panose="02020603050405020304" charset="0"/>
                <a:cs typeface="Times New Roman Regular" panose="02020603050405020304" charset="0"/>
                <a:sym typeface="+mn-ea"/>
              </a:rPr>
              <a:t>this</a:t>
            </a:r>
            <a:r>
              <a:rPr lang="zh-CN" altLang="en-US" sz="1600">
                <a:latin typeface="Times New Roman Regular" panose="02020603050405020304" charset="0"/>
                <a:cs typeface="Times New Roman Regular" panose="02020603050405020304" charset="0"/>
                <a:sym typeface="+mn-ea"/>
              </a:rPr>
              <a:t> model</a:t>
            </a:r>
            <a:r>
              <a:rPr lang="en-US" altLang="zh-CN" sz="1600">
                <a:latin typeface="Times New Roman Regular" panose="02020603050405020304" charset="0"/>
                <a:cs typeface="Times New Roman Regular" panose="02020603050405020304" charset="0"/>
                <a:sym typeface="+mn-ea"/>
              </a:rPr>
              <a:t> </a:t>
            </a:r>
            <a:r>
              <a:rPr lang="zh-CN" altLang="en-US" sz="1600">
                <a:latin typeface="Times New Roman Regular" panose="02020603050405020304" charset="0"/>
                <a:cs typeface="Times New Roman Regular" panose="02020603050405020304" charset="0"/>
                <a:sym typeface="+mn-ea"/>
              </a:rPr>
              <a:t>by adding multiple linear layers on top of</a:t>
            </a:r>
            <a:r>
              <a:rPr lang="en-US" altLang="zh-CN" sz="1600">
                <a:latin typeface="Times New Roman Regular" panose="02020603050405020304" charset="0"/>
                <a:cs typeface="Times New Roman Regular" panose="02020603050405020304" charset="0"/>
                <a:sym typeface="+mn-ea"/>
              </a:rPr>
              <a:t> </a:t>
            </a:r>
            <a:r>
              <a:rPr lang="zh-CN" altLang="en-US" sz="1600">
                <a:latin typeface="Times New Roman Regular" panose="02020603050405020304" charset="0"/>
                <a:cs typeface="Times New Roman Regular" panose="02020603050405020304" charset="0"/>
                <a:sym typeface="+mn-ea"/>
              </a:rPr>
              <a:t>the encoder of BERT. </a:t>
            </a:r>
            <a:endParaRPr lang="zh-CN" altLang="en-US" sz="1600">
              <a:latin typeface="Times New Roman Regular" panose="02020603050405020304" charset="0"/>
              <a:cs typeface="Times New Roman Regular" panose="02020603050405020304" charset="0"/>
            </a:endParaRPr>
          </a:p>
        </p:txBody>
      </p:sp>
      <p:pic>
        <p:nvPicPr>
          <p:cNvPr id="12" name="图片 11"/>
          <p:cNvPicPr>
            <a:picLocks noChangeAspect="1"/>
          </p:cNvPicPr>
          <p:nvPr/>
        </p:nvPicPr>
        <p:blipFill>
          <a:blip r:embed="rId1"/>
          <a:stretch>
            <a:fillRect/>
          </a:stretch>
        </p:blipFill>
        <p:spPr>
          <a:xfrm>
            <a:off x="760095" y="2193290"/>
            <a:ext cx="1433830" cy="2011680"/>
          </a:xfrm>
          <a:prstGeom prst="rect">
            <a:avLst/>
          </a:prstGeom>
        </p:spPr>
      </p:pic>
      <p:pic>
        <p:nvPicPr>
          <p:cNvPr id="13" name="图片 12"/>
          <p:cNvPicPr>
            <a:picLocks noChangeAspect="1"/>
          </p:cNvPicPr>
          <p:nvPr/>
        </p:nvPicPr>
        <p:blipFill>
          <a:blip r:embed="rId2"/>
          <a:stretch>
            <a:fillRect/>
          </a:stretch>
        </p:blipFill>
        <p:spPr>
          <a:xfrm>
            <a:off x="3279775" y="2122805"/>
            <a:ext cx="2171700" cy="2082165"/>
          </a:xfrm>
          <a:prstGeom prst="rect">
            <a:avLst/>
          </a:prstGeom>
        </p:spPr>
      </p:pic>
      <p:pic>
        <p:nvPicPr>
          <p:cNvPr id="14" name="图片 13"/>
          <p:cNvPicPr>
            <a:picLocks noChangeAspect="1"/>
          </p:cNvPicPr>
          <p:nvPr/>
        </p:nvPicPr>
        <p:blipFill>
          <a:blip r:embed="rId3"/>
          <a:stretch>
            <a:fillRect/>
          </a:stretch>
        </p:blipFill>
        <p:spPr>
          <a:xfrm>
            <a:off x="6336030" y="2187575"/>
            <a:ext cx="2044065" cy="1978660"/>
          </a:xfrm>
          <a:prstGeom prst="rect">
            <a:avLst/>
          </a:prstGeom>
        </p:spPr>
      </p:pic>
      <p:pic>
        <p:nvPicPr>
          <p:cNvPr id="15" name="图片 14"/>
          <p:cNvPicPr>
            <a:picLocks noChangeAspect="1"/>
          </p:cNvPicPr>
          <p:nvPr/>
        </p:nvPicPr>
        <p:blipFill>
          <a:blip r:embed="rId4"/>
          <a:stretch>
            <a:fillRect/>
          </a:stretch>
        </p:blipFill>
        <p:spPr>
          <a:xfrm>
            <a:off x="9112250" y="2193290"/>
            <a:ext cx="2013585" cy="1978660"/>
          </a:xfrm>
          <a:prstGeom prst="rect">
            <a:avLst/>
          </a:prstGeom>
        </p:spPr>
      </p:pic>
      <p:sp>
        <p:nvSpPr>
          <p:cNvPr id="16" name="文本框 15"/>
          <p:cNvSpPr txBox="1"/>
          <p:nvPr/>
        </p:nvSpPr>
        <p:spPr>
          <a:xfrm>
            <a:off x="6010275" y="4387215"/>
            <a:ext cx="3450590" cy="1076325"/>
          </a:xfrm>
          <a:prstGeom prst="rect">
            <a:avLst/>
          </a:prstGeom>
          <a:noFill/>
        </p:spPr>
        <p:txBody>
          <a:bodyPr wrap="square" rtlCol="0" anchor="t">
            <a:spAutoFit/>
          </a:bodyPr>
          <a:p>
            <a:r>
              <a:rPr lang="zh-CN" altLang="en-US" sz="1600">
                <a:latin typeface="Times New Roman Regular" panose="02020603050405020304" charset="0"/>
                <a:cs typeface="Times New Roman Regular" panose="02020603050405020304" charset="0"/>
              </a:rPr>
              <a:t>Qu et al. (2019) apply a history attention module to assign different weights to history turns and softly select the most relevant</a:t>
            </a:r>
            <a:r>
              <a:rPr lang="en-US" altLang="zh-CN" sz="1600">
                <a:latin typeface="Times New Roman Regular" panose="02020603050405020304" charset="0"/>
                <a:cs typeface="Times New Roman Regular" panose="02020603050405020304" charset="0"/>
              </a:rPr>
              <a:t> </a:t>
            </a:r>
            <a:r>
              <a:rPr lang="zh-CN" altLang="en-US" sz="1600">
                <a:latin typeface="Times New Roman Regular" panose="02020603050405020304" charset="0"/>
                <a:cs typeface="Times New Roman Regular" panose="02020603050405020304" charset="0"/>
              </a:rPr>
              <a:t>previous turns. </a:t>
            </a:r>
            <a:endParaRPr lang="zh-CN" altLang="en-US" sz="1600">
              <a:latin typeface="Times New Roman Regular" panose="02020603050405020304" charset="0"/>
              <a:cs typeface="Times New Roman Regular" panose="02020603050405020304" charset="0"/>
            </a:endParaRPr>
          </a:p>
        </p:txBody>
      </p:sp>
      <p:sp>
        <p:nvSpPr>
          <p:cNvPr id="18" name="文本框 17"/>
          <p:cNvSpPr txBox="1"/>
          <p:nvPr/>
        </p:nvSpPr>
        <p:spPr>
          <a:xfrm>
            <a:off x="9492615" y="4387215"/>
            <a:ext cx="2508250" cy="1814830"/>
          </a:xfrm>
          <a:prstGeom prst="rect">
            <a:avLst/>
          </a:prstGeom>
          <a:noFill/>
        </p:spPr>
        <p:txBody>
          <a:bodyPr wrap="square" rtlCol="0">
            <a:spAutoFit/>
          </a:bodyPr>
          <a:p>
            <a:pPr algn="l"/>
            <a:r>
              <a:rPr lang="zh-CN" altLang="en-US" sz="1600">
                <a:latin typeface="Times New Roman Regular" panose="02020603050405020304" charset="0"/>
                <a:cs typeface="Times New Roman Regular" panose="02020603050405020304" charset="0"/>
              </a:rPr>
              <a:t>Drawing upon CANARD (Elgohary</a:t>
            </a:r>
            <a:r>
              <a:rPr lang="en-US" altLang="zh-CN" sz="1600">
                <a:latin typeface="Times New Roman Regular" panose="02020603050405020304" charset="0"/>
                <a:cs typeface="Times New Roman Regular" panose="02020603050405020304" charset="0"/>
              </a:rPr>
              <a:t> </a:t>
            </a:r>
            <a:r>
              <a:rPr lang="zh-CN" altLang="en-US" sz="1600">
                <a:latin typeface="Times New Roman Regular" panose="02020603050405020304" charset="0"/>
                <a:cs typeface="Times New Roman Regular" panose="02020603050405020304" charset="0"/>
              </a:rPr>
              <a:t>et al., 2019), Kim et al. (2021) introduce a</a:t>
            </a:r>
            <a:r>
              <a:rPr lang="en-US" altLang="zh-CN" sz="1600">
                <a:latin typeface="Times New Roman Regular" panose="02020603050405020304" charset="0"/>
                <a:cs typeface="Times New Roman Regular" panose="02020603050405020304" charset="0"/>
              </a:rPr>
              <a:t> </a:t>
            </a:r>
            <a:r>
              <a:rPr lang="zh-CN" altLang="en-US" sz="1600">
                <a:latin typeface="Times New Roman Regular" panose="02020603050405020304" charset="0"/>
                <a:cs typeface="Times New Roman Regular" panose="02020603050405020304" charset="0"/>
              </a:rPr>
              <a:t>question rewriting model to enhance CQA</a:t>
            </a:r>
            <a:r>
              <a:rPr lang="en-US" altLang="zh-CN" sz="1600">
                <a:latin typeface="Times New Roman Regular" panose="02020603050405020304" charset="0"/>
                <a:cs typeface="Times New Roman Regular" panose="02020603050405020304" charset="0"/>
              </a:rPr>
              <a:t> </a:t>
            </a:r>
            <a:r>
              <a:rPr lang="zh-CN" altLang="en-US" sz="1600">
                <a:latin typeface="Times New Roman Regular" panose="02020603050405020304" charset="0"/>
                <a:cs typeface="Times New Roman Regular" panose="02020603050405020304" charset="0"/>
              </a:rPr>
              <a:t>models</a:t>
            </a:r>
            <a:r>
              <a:rPr lang="en-US" altLang="zh-CN" sz="1600">
                <a:latin typeface="Times New Roman Regular" panose="02020603050405020304" charset="0"/>
                <a:cs typeface="Times New Roman Regular" panose="02020603050405020304" charset="0"/>
              </a:rPr>
              <a:t>’</a:t>
            </a:r>
            <a:endParaRPr lang="en-US" altLang="zh-CN" sz="1600">
              <a:latin typeface="Times New Roman Regular" panose="02020603050405020304" charset="0"/>
              <a:cs typeface="Times New Roman Regular" panose="02020603050405020304" charset="0"/>
            </a:endParaRPr>
          </a:p>
          <a:p>
            <a:pPr algn="l"/>
            <a:r>
              <a:rPr lang="zh-CN" altLang="en-US" sz="1600">
                <a:latin typeface="Times New Roman Regular" panose="02020603050405020304" charset="0"/>
                <a:cs typeface="Times New Roman Regular" panose="02020603050405020304" charset="0"/>
              </a:rPr>
              <a:t>comprehension of conversational context.</a:t>
            </a:r>
            <a:endParaRPr lang="zh-CN" altLang="en-US" sz="1600">
              <a:latin typeface="Times New Roman Regular" panose="02020603050405020304" charset="0"/>
              <a:cs typeface="Times New Roman Regular" panose="02020603050405020304" charset="0"/>
            </a:endParaRPr>
          </a:p>
        </p:txBody>
      </p:sp>
    </p:spTree>
  </p:cSld>
  <p:clrMapOvr>
    <a:masterClrMapping/>
  </p:clrMapOvr>
</p:sld>
</file>

<file path=ppt/tags/tag2.xml><?xml version="1.0" encoding="utf-8"?>
<p:tagLst xmlns:p="http://schemas.openxmlformats.org/presentationml/2006/main">
  <p:tag name="KSO_WPP_MARK_KEY" val="10676ceb-6e42-4ae4-a0d7-0379316fa6c4"/>
  <p:tag name="COMMONDATA" val="eyJoZGlkIjoiNjc5MjJmYmZhMmRhNTA4ODM3YjNlNDYyOWU4MDFkOT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2">
      <extobjdata type="334E55B0-647D-440b-865C-3EC943EB4CBC" data="ewoJIkltZ1NldHRpbmdKc29uIiA6ICJ7XCJkcGlcIjpcIjYwMFwiLFwiZm9ybWF0XCI6XCJQTkdcIixcInRyYW5zcGFyZW50XCI6dHJ1ZSxcImF1dG9cIjpmYWxzZX0iLAoJIkxhdGV4IiA6ICJYRnNnWEcxaGRHaGpZV3g3UjMwZ1hGMD0iLAoJIkxhdGV4SW1nQmFzZTY0IiA6ICJpVkJPUncwS0dnb0FBQUFOU1VoRVVnQUFBQzhBQUFCRUJBTUFBQURqT25FR0FBQUFNRkJNVkVYLy8vOEFBQUFBQUFBQUFBQUFBQUFBQUFBQUFBQUFBQUFBQUFBQUFBQUFBQUFBQUFBQUFBQUFBQUFBQUFBQUFBQXYzYUI3QUFBQUQzUlNUbE1BUkhhWnpkM3ZxeklpRUdhSlZMc2hHbzJrQUFBQUNYQklXWE1BQUE3RUFBQU94QUdWS3c0YkFBQUNhRWxFUVZRNEVXMlZQVzhUUVJDRzF4REFkeUdRUHNWRkF0RlEyRkwrQUJSVUZLR0U2aXdTQ1lHRVRnSkVoMnhSMGpnTkZJREVGWFJFbUYrQStRRWdYRVVpalJza3lndmdEejRDd3p2N09iZjRpcjE1NTluWm1kdWR0WldxUFkwemx3cmF2dE9yT1pWS3pwSjVadXMxOG1yVCtvbm1FdXg2TjR4UklDY2hKMTgyUGh2YzlxQ1IwL3dUcStRdG93c2VkT202czhjQVB1S3h5SGNVNEkyZHRTTFRRVkJwd1pCdXVvV1VhaEFkV25XRVpqc0JvTDVmUHVCSDhLdmpQZ1VXZGNtWXQraXZuZFlYSlNtVkV2MDBJQzNvbHAzQ3J4Tyt3bFAxbGNhK3BpRk5SVUJDOU01SXJQbGJnQ1d2c0daSGdPeEdhVlhmeDJwSDZpZFZZV2U4ajQxbWRKQWVJc1VmTDZSeE9teVpkQ3MxSkxwUzkxaUZubWt2QkRpdTBTS0E0NktkR0R5Rmc5c3A5cCtid0lPdG5VVmdqNzdEZzNPVWV3dlBNdEZYdkFia0Q5SUc0c01PWVBiL0EyUFRvQUNjU2p3VjBUcGtGdWZBQ1ZJUEFJSDFxbHo5QUw1Uk1VK1hxZTlUQmxEYmtwWnRBU1IzWGFFRFZHSDdiUURRTVM0OTh1WFEraGdNL2xEM1pOQnRGamhaK2Vsb1Y1c1RPeU96TDdIVTBlaERFajFkUWRsTDBJVTVMZlVrcFY1RHVCWjl3ZlkxQTVvRmZUUjdDODMxMlU5SnVuUjE3SHNqelJuUWcwZnBzd28zcTJ1MmtGZDRvb0VlSnF0S25FS1NPeklkS2R6VGNGbE1GcFNKelVSdkhKaENlSHl1WXk2WE1BYytOd09WckwwLzM5TVdxaTIxRVE4RmZZdGRXbVBuT2d0QitCbUpjQ3Z1SmN1akg0OFFoVk5iRFVwWUdSMEt0YnQ1MFNxczFBNkFPOCtTbC9waU9GVHhGbTd0UXpaejJXRWN3TS8yM1kyY2JydlplQ2VGQVR4T1NnSFVzaWZUcU5TVit5Wm1QcEx6dGYzd0h2NS9QdFRkL3dBZERMbEkweUgyNEFBQUFBQkpSVTVFcmtKZ2dnPT0iCn0K"/>
    </extobj>
    <extobj name="334E55B0-647D-440b-865C-3EC943EB4CBC-3">
      <extobjdata type="334E55B0-647D-440b-865C-3EC943EB4CBC" data="ewoJIkltZ1NldHRpbmdKc29uIiA6ICJ7XCJkcGlcIjpcIjYwMFwiLFwiZm9ybWF0XCI6XCJQTkdcIixcInRyYW5zcGFyZW50XCI6dHJ1ZSxcImF1dG9cIjpmYWxzZX0iLAoJIkxhdGV4IiA6ICJYRnNnVGw5bklGeGQiLAoJIkxhdGV4SW1nQmFzZTY0IiA6ICJpVkJPUncwS0dnb0FBQUFOU1VoRVVnQUFBR0FBQUFCU0JBTUFBQUJaQk15dEFBQUFNRkJNVkVYLy8vOEFBQUFBQUFBQUFBQUFBQUFBQUFBQUFBQUFBQUFBQUFBQUFBQUFBQUFBQUFBQUFBQUFBQUFBQUFBQUFBQXYzYUI3QUFBQUQzUlNUbE1BemUvZFJCQXlkb21acTdzaVZHYVpCbTlCQUFBQUNYQklXWE1BQUE3RUFBQU94QUdWS3c0YkFBQUQ5MGxFUVZSSURZMVd1MjRUUVJRZDQ5aUpjZDZSRUVyaktPSWhLZ2NTS29wZHZpQ1dLQ0lhSFBFRGpxZ29rSncvY0FvYWhKQVRvQ0tGTGRIamlDb1NSZklIemg4a2NRamt5ZVhNM0puWjhYcXp1MXZzM0xuM25wbWRQWFB1akJEOFRKTjZsblFYelF1YVg1eWFtbmxTUGdsOGdaWG5mSEtDeTlwRkZLUTUxdHNQMjU3TThLMXY1YU55ME94NzZ3b1p3eExRZHB5akxhTHpWY2NSTWdzU2NPVTZpOVNMeVJmWmN3OGp1b0N4ZnJ3YmtuYjF1b3NwWE84UXJibmRzTjA5dlFYQWdlTWVweDJuTjJBMkYwWUFXSEQ4aFdPbk0yaDZHemtBL2ppQjdGK25NMkRtYUYvZ1AxNDRnYXFMZHZ4c2psRkZTSFlyUWFSN0ZOaURWZ0hiSWd2QWVoQnF0Z043ME1xQ2duRUE1b0tRdHhiWWcxYjFHajRBWk1OUGpsYU5HZFYyVCtGdEVnVy9jcXlQeFFGTVl3R3VQVXl4YWtLRlMyTkZ0cVVOdUlzQXlGWTl5VFFJTVFhQS9EVDFWSDhiSzZvZFlnTEtSSmJlZUJwR1dKMTFDbVRhbkl3YTJmZ3lySVFxdnNuWFBtL2RCS1BhQ2Y3L3R3Rm9jenhua1ZINVlwblhLc3VIbG1rYUdqQlVpZWlNUjB4UWc2SUJtWWRFUFFaa05aQjdBMitqelVDbVNUVHM4QmlCVEJObzBOOGhSckZxRmxvQ0RWYWFIU1BUQkJyK21WVVptU2JSWUd1a2xPa2EwRWswekprWlpFMlduU1FhTmcxQUZpZTVUVkxTZ013bXl6UWxEUURVTU1XT0VDbHBBQ0FEQUdTYWxnWXIwN1EwWUFvbDA5UTBBTkNRTWsxTkF3QlZMTUpQVFFNQVNxYnBhUkJpQ0ROY3hkT1E3ei9NUE1nMG5vWmhvd1o4RUo1RHlEUk13KzczazY4Y2xlK2lWWVB5VGVDYmFGMlo1dldjanJlb25aL2FaOGVFVllQcXF6dUJiM0psKzVMT0t1TFhjWTJPMkZ1emFsQjlLZE8rczJIVVUwV3RVemFBeGh3RHpidmpuaXR3dm1hWjc5bGozR3ViVkc2N3RwcXAvbWlaaXhBSXdxN0Vrdyt0VUtBNHVXZERScC9lT0RONTBabmcxRkVEQ01oVXIwNzFtL3FRUWMycVNFZXVRL2M1MGJ3aDAwbGpDMW1xTmxVdnd5ZG03ZzJXNkFkeGFiWGNqOFRCeCtFSldhZDN0OHZ5Si9abTM3bVFtbnMyN0pueVhKTXJhOGwwK2ZBSnBGRVpsNGE2dWJIVTVWb2E4bm82c3poUDk5d1o4bytjWGttVkhUZzY3c3FjaEpDSlA2QlA0dkFHQ3lXYUxuN1NuTEp4blBuR0dkZENUNXNxRG5iaThtd010NE4xMVNrNkZ4Y2JqVEF3dzRGeUt4b2lFc0l1ck1GWFBrVkRPQnJWTCtzdDErbmJZRkdaMnRma0N6TFc3R3l3bUh6Y3VsUmkzU3crTGxmRlJwUTRwTkQ5eEZ4T2FDRnozTHVia2daZ2hxbTNSUS9UMGlBbldabnUvYWlrcFlHL0N1L1VOQmhFUFMwTkJ1Q2xwVUVEc0xuWEREYTJ6WDFlVW5Id0VKdG5nMWxkQW1ybWFtY2pOeGpMUERMS1phaDQzWkF2ZE0zNDZkemliMHBsZjVlZXdzQUVEK0x6YkxSS2QxQk5HM1JSc2E1NEF3cDk5cTFFbDM1OG1oTjk5WVhvOFNjei9uL1QyeEl5Q0RaWm9RQUFBQUJKUlU1RXJrSmdnZz09Igp9Cg=="/>
    </extobj>
    <extobj name="334E55B0-647D-440b-865C-3EC943EB4CBC-4">
      <extobjdata type="334E55B0-647D-440b-865C-3EC943EB4CBC" data="ewoJIkltZ1NldHRpbmdKc29uIiA6ICJ7XCJkcGlcIjpcIjYwMFwiLFwiZm9ybWF0XCI6XCJQTkdcIixcInRyYW5zcGFyZW50XCI6dHJ1ZSxcImF1dG9cIjpmYWxzZX0iLAoJIkxhdGV4IiA6ICJYRnNnSkNSUlVGSTlYR1p5WVdON1RsOXpLMDVmWjMxN1RsOXpmU1FrSUZ4ZCIsCgkiTGF0ZXhJbWdCYXNlNjQiIDogImlWQk9SdzBLR2dvQUFBQU5TVWhFVWdBQUFoWUFBQUIzQkFNQUFBQ3RYaFEyQUFBQU1GQk1WRVgvLy84QUFBQUFBQUFBQUFBQUFBQUFBQUFBQUFBQUFBQUFBQUFBQUFBQUFBQUFBQUFBQUFBQUFBQUFBQUFBQUFBdjNhQjdBQUFBRDNSU1RsTUFJbFNKdTkzdnpaa1FNblptcTBSeHN1UmVBQUFBQ1hCSVdYTUFBQTdFQUFBT3hBR1ZLdzRiQUFBUFprbEVRVlI0QWVVY2JZZ2tSN1ZuYmo5dVp6OGphSXhJWmlVU0ZKUmRKR0FnUDNZTkpnVHlZMVp3THpHZ3ZTaDNSdkNjQmIxYzlJZXpScFNBSkxPQ1h3blJIUlJEUWlDemNCZy9TTExqUjZJWWNFNU54QjhKT3lwQlJjMnVYbmIya3ZOU3ZsZlZWZldxdW5wN1BycjNlbUw5bUs2cTkrclZlNi9xdlhwZDFWT2VsL2wwTllPMEw5bXN0NC9mY3VvWW01ZmxqcDc1TXRKWURYQUw3TVR5NmVYeXVZNmFaZ3RwQytWZ213RlRjN3pVcFM3R2VhTUxBWW04SURHSXV2RHUvek13dnlJSDZBMGx4cDcvdXl4MStCeDdGSFRZbHNpNXR6TjI4VGZyc2poUXp3TG80citLNDFIMkFaWHZQRk1IR2cyRlh0bWJVZm5CeW96diszcFF2U09zZGhEN1J6N3BoRzZkSW5QTFczalZpVFFBbFVQbllJWTNKS09UTDh1Yzh6bWkzS3dCTHIySHpxM3RSUU00UUlYcDE0WVpXNUlNRDJ0emtWWDBPYjFIU3lyUFdqN1RFTCtoQUFPV3FlOU9NUFlmeWZUR3YyWE8rWFRyb3NDOEptT3pRWXN4TnFqdXd0dGE5Y3A2VU9kV25EcVFsVzVkak85N0kzcHU1ZFdTSWxzTnpMTTBUd2UxZXZaQXh0MjZHRHJua2JsMTlPS0JKTElNWkMwYzFOV0F4UmhiZCt0aStqVVA1cFowcXpFdUo4TzZBRnYzSUhJRWFUREYyYnBiRi9WZHo5dGlvRlNlWWx5T1FNcmtMOWc2R2RRNFczZnJBbHdPbVZzeExpZVRXaEJNZ2EyVFFZMnpkYmN1d09XUXVSWGpjaktzQzdSMWI1cXhSYzVqbksyN2RjR3RnN0VnVEl0eE9SbldCZG82Uk41TXhNMXh0dTdVQmJvY3oxdGdJbnlQY3prWjFnWGFPcmpNWUZEamJOMnBDKzV5dkkxZ2JzVzVuQXpyQW0xZEQycWNyVHQxd1YyT21sdHhMaWZEdWhBcklRenFXV1F5enRhZHV1QXVCK2NXRDdMaVhFNTJkVkZnNjhqY1VjYndSU1RXMXAyNnFML0M1YXN5L2lJUzUzSTRiaVovaEszTFFZMjFkYWN1dU12eDBHSGczSXB6T1psVUEyZEsyTHJuaVVHTnRYV25Mb1RMa1hNcnp1VmtWeGNqUWZCZFpHek44Mkp0M2FtTGNvdkxsMlBzUEdUaVhBN0h6ZVJQWU92ZUpHTmc5YkcyN3RKRjRISThiNXVCODRsMU9VSU51YXR1S0xjL2N4ZDNWbGxSek5aU3dCc2YxQWhiSHkremNQcW9GR0ZjN21qeHVSWHJjbml6Ny9tQzRQNm1wQ0tmUTJaZjdWc3NmVTBhOE9OMy9sbzI3UDlaV2d0b2JPT2dSdGc2YkFLR2s5b1lIVUxMd01UblZxekxRY3luR0R2NTVCVlh2cnZNMnJZeU5rSTk3VFd3aVV6VE52eGlTNEw2ZlpabkF3cDFCa2RFRWJZK2NXbzVTRDZUdWVYUHk2NUg1QVlobkM2Y2kzYzUwT3d4eG43SFcrZGhDMzVXMGhIUGlXdWZ2UkhGZmZsdVRQZmNBZGwyZzZBQXZJTHdrMys4Kys0WDN1OURibStXZ1B2STVrUjRBUlNHd0dIRTI3ckxYeFJGZUFFMFNqQzNZbDJPNXozTjJHOERubUhuUkI2NEVTbXFJUDk2VUg1ckJmUWlDMEVkZ1Q4QzRQMFowcmIzN0lTMGRROEhOZDdXWGJwb0xzbis2ekMzSWx5T1JJSG41WXpkcG9vN1FjQ3JLakN6UlRXRXg3VWZNc0FJVjJlVUJWQkdzQmFhU0YyWEpxV3Q4MEU5RXJ0VDZkTEY5cHJzRnViVzdzSlpXWXA0d2xSUWduamVsSHdycE5qYklnb09xdDRFWm1CT0RJQ0wxMnJFQUMvRlpnUFV2aDdLMWowUFJ1aUhCeCtPUUU4dVhTaVhnNEpkcURSaUdDcXB6VUNPdUtWUHRsVkRtQWtycXVEbFFkZzFYWVNjQ2E4WW1qTVF1eXBvVy9kR0dTdlR3NUYzSEd0L3VHRVRjK2hDdXh6UHE3QzJjVGp5d0EzdDY3MHhnOGdibVhsaUM5M2FVeHlDTnZHbUdEUUVZZlUwZ0RvTFhpY2ZUUmhkZFZuUXRvNkRTa2ZqKzN0ZmVlYTlleldMbmtNWDJ1WHd1VVVQUjQ2d2syY3FpOVVWUWdUY2tqbmhRVERhQkZIaGZJRTFTSnV0NEExWVZsbHdYUEZiRXRiSFU5czZEaW9aamFrMmtwZVJtT3JCb1F2aWNuQnVFWmRUOE1FeGpPOFpnN29UY29TbGtKR2dCNWhSWGNMYkhwUkprWHVJbXE1QTlFVmQ3RGxIOVE5ZE5oU2hZVFNYUE50VkZTTGowTVUwY1RKZzJxUzB3NGVyU29uQTVHdFRNWUVxYUdmRjdHWEVtaXAxRUxaRlVBQk9kUU1ibExRTGd0aFZkb0wyQVhOTnN6bTNDSVNPNmpQbmdLeERGMDFxN2o3ZkJoSElCUkU2Yk5CQkE3RW9PaUpPMHdXVXR5eGFhd3RvaTR5UzUxbHcvQzdvRmRGbFA3ODc2dXNrb0pLbmhydndDYWlaV3E1WjFNTzZtREtDcFRreXhpTkNreHVrajF3NVpCQVk1RmtPbzJscFp3NkUzU1NNV0hEWWh6TE1rR0IybnYzT0wrR0Y3RThhM3llMjNtemZwU2VKUnJGMU1mYlBDbVAzYXN4aDRuSVd4TEkveDJxcS9UZXNFVWNBRHFzbWdEWGJsbXhiZ0VGMVljRkJtV1EySW9IdUV6ZzZUSG9kYlJKYnh3N3ViSVdJMnJxb0lBVWl5d1NaeklGUlY4bW9seHl6R2Rldmh0RlIyYkwvYmNDWUpSaStDVWYzc1V2QXZXUkhHWHpBZUlLNGhDRzBDNWwrQUQyRVArZ0w2YUs5ZlBwWVdRWHlubmZqdWlRd0VTd3BaTGJoRkdoSXVIeGl0TEFvQy9nTVZZQnU2TXlCVFdhalFSSEtTNVJBOHZrcm4vQURhUWh0V3hjRVpHZVBpaVZsakt3c2RWZFVoS0t0ME1ZWVBsQ1RRTjBRYmZNNGxNS2JBSituQk5MSWp6MU5oNFAzMElVdWhzU0trU2RHV0FtdklrQVZSTm1sN0dPOFVDTVZxSnNMcEl5K3NrWEtGU2l2azNMQzJkd2RYTkU1bzAvc293dGRqSXFGN3FnZWREU1IxVENuVUdzc2lSaEhVaXowYTFSWkZoeS95U1JPbjdaTUpEOGNER1o1eGlMWGhTNG1oUUFqZW1YWkFLNWJGa0VvUXEzeHVnRm9hczhNc1l1QXdJY21hQXB3K2RrTDF1QTBvbzR1d0Vyc1VSUnlURkV6NWNTNzBFVmVqSGF3c21McnFpbUU1QlprTWVLdk9kTWtzSm5CQjhESlN6OVhWVTNTU3VGWkZHdlkxdzBlc1orSTd6dWRMUGk0OXdmR3ZSNUEwVW1TVlZ1MndXcTVTOGpyUUhiYUw4TDF1ZzhZRnJ6a3BDcXA5LzhjNVlyUGx4czJxWWp2Zm0wMFhxN0RQbDNPMTJPS1BvL2FmZEFJN1ozSzd2a21HalpyMEE1TU9MNk56Rkp3MHZteHlzbnJucm1HZmE0dnVvWHkrVE9WajVUUFN5SWJ3UFdhTE9nbmJ0VlFmNEh6WUZXRDhTM1ZtRTBXZklHeFR4SHNGTEpUMTVUYkgveEpuNFFubnR1N3ZxRG5meE9FcklWSjRzQlNHMERkRUZlSllla3NiV1hDd1hOZWxFWklzYktZSDlmclpTWDBFc1laeG5XQW1vNFZQaXpZNDI3QTRSUXJxU09COUxVM3F1WTdoby9LWGtqSEdDNnNXR1ZkZkRIVUNQSGxUSGdFRHBzYUdsbm43bjhwS3BGM1VZMmVkdTRYYTloRFhZWFRHR2taUGhMQmtEYWdmcEhueEErVVZmZ3c5aFNzcHkwQ2hDekF4Ukw3bG5kOUdTS1JXUk1xU21ObElCcVJObDBOMHEwYkY0NmlwQTU5OE0yWDJvTHNIbnlqc1U1QStmeGxQRDM2cXdvSTI1S0l3UlB4WldvL0wyZUlpWVJPSmlvdG1xaUhVUnJtdXBqVXJuTWFtRnR5OUx3QTlUT2t2bW9JY1NzRmNTeUE3L0dEVE1CN3VVWWEwdXdmRENLMFlFOHoyaXF0L0NnS1h2RDFHbEFIanRZY3ZWVXNsK3Byemo5KzB6dkREUUMrSzJyL0JzcFlEeU5rcnliUGJyL3VXci85QmNWWkUyUnNxSkxLWUxoQVhTcVdBMWtWRHMzUThPTGI5aHBERWJPVWYrZ09kdnltV2MwUnpHMVhlSUZ2NURRRXgvQmhVYmNLNVl6d1l0dUtQVUxZR2Ewb2daQU8xdkNOZklYVVkvaXdTY3AyMWdndllIMmxZWnFObTlseWhheVZoTWtOUzNZTUgyb0VibWNScnVwZ1VxbjFWMVYybjVrR21vZVpQQjg4bllQTkxXQ0NPc0FOS0R2UVZCWEF0ZmdZdjgwb1VNK1pROWRGMmZTUmtuSGZxcDV6cTB5aTR6RWIyYjBBWGN3clVNK1pTNkVMSW9Ua0c2TWl3K1NyMWs2T1JKVFBCU042TGRNellJblM5ZlBRZFZGeENvbXVjNDB5NzV0djhCVEU4MEJtVjFYU0JWWlZEa0NtWk8xRENKWjNJTktpN2lJdXZNRGQwVlVsTGU0RDZaS3F6bnhtMjZrTEdHWWFYZkREajhVRFpFR2JtbGR3REU3T3F0TGdaQlpjTm9LaUxWSVo0c0lMM1BscHFRYTQ5N0dtU29PVG1UTVdnSUJ2akJiV3FReHg0UVg2RjQyUFI2bDZsdWg2cnhDMWZmSFNKZG0vSUp6eDdJYnJTR2ZCTWhHK20yRzNwR1Z3K1RxODRPY0JEUW9POGhuYnZ3aHhDQ05xSEhNZ0F2cStUUU1UWm84cklsTTQ0R3ZKeXR5RTlpMEYwNW1NN1Y5b3hvSWNXcnJJVGowSFgvZnhCQlpoSGY5VlhWNGxvSUFQbUVoa2N3eXczWEZudHZZdkNQOGlpL0h5TEdaekZlYXp6L0pLa0dXVlo5U1AzMDE0NFFHMjZXNFVuWFF5aVYwWnRSMnNmdy91dDd3M2M2T0hKZEg4d0JILzYwVkNLWWRBQUNmYWd4THhwQTcwaEt0d3oxWlBYTncrZ0VSc3R1UHVpdUk4ZmF3OEQwMnFEZmpaWWNIOFVEVGlkaS9NOEFLbm12anFaMkpHa1VnMWs5U1ZVUkE2b0FyRlA5eUtNTG9ndU9VdFBIUXFtd2RJWTRZWHFCbmhqNXVvMzBOSmRlaXpvWHJxOWNxb01aODd1dm9TVWhxQ0Y3SzVjS0RVWFhpQnMwaXNzSlZaeFY3S21ZU3VqQ3J5R0xQSzJUNXlBZWVBY1ZDS1FteUFkQWNKQTNBU1hxQ044QlZZL0tQK29JYUp3Uks2TWdxR0VYWjVLK3ZJMS9oRldFN0NmNExaa3BNK2d2ZW11ZHNoZFRGMElRSS8rZXFrcm93Q1NlQi9YSnkvaVQwUU8rUVpjTklicjYyV0xQaXRMSFV4cFdDYXhQK0J4eUxVY3pHeEs2TUtaVGpRS1BGNWdXK1k3ek00R3Z2NVBjOUNKY3o2Rjc3NFl3TVNGTDc3ekk5OGhILzY4Wi9WZ3FxNldFZHkraFRHMVRESnV1U3VqUG9hTENYVmVlQXQ5NWorejFuQUtyNmh5aFR5STRBajFuYUJJWGZDY0ZtcGVkNkQ5SUFsSUpmU0ExWkJHRWE1emREUm55NmpPUGtyTUgvdTRTdXY4clVxbmd4d3gxbjd4UEl0cDA4dkh6dGgvNytNWTZEY01xMUkrZ3Y0ejV4dkhlSjdlNUpYUnYwTExCNVRXenFMd29HdllsSm1mRjUyeFgyOGVOOVhMMVBWQmZBWUo4TExrWUlubmtuMHlxakNFNmZLeCsvODZhVGNqNXJzYnduSVBYR3NmWFBpRWtjVDNGcE4vc3FvU1hubVhwUzJIOTEvbGlBbDhIYmd1VjRUUEVYOHo3dExob2ZrdDB1VnBTNWJYbHAwdmwyaTlsajhSaExjakRKaEcwZWwzMGlDYVBvMFVya3lhamg0cWFvZTZ2NUQzOHBLNWNvbzJMWGRCTTVlTkw2OTZKdlYxQW1rY21VVTZPTGl3L2MvWmYxRklIVlordTBnbFN1ajhPV2NKL0RMQTVSU3VUSUt6emt3aGJiR3M2MFlEQzhnYllqdHlvUmVDZkhFQzlPcjJaYmQ1ZzdEQzBqdzdvUmhVVExoQmYvUE91cWlnYVFISjZWeVpSUnVlRU55dlpCbVdETTlYUmtWTDArVDY2SVJqNWdsakY2dWpPcUFmLzRLZmxzSGlGbEM2ZUhLcUk3WWY4amZ1N2NqeEF3aHFXdGs0Q0M0c3l1ak1zUjh3cXdVWDVFRVlkK2treXVqSlBycjhLbXZrYW5ETm5aQzRjV0E2bWw3VFRJTy93Q0p2ekpLSXI4dW45RlhSdVcvVkQ3Ky9PdFM1Z2lob3ErTUt2aTNQbjZtTW1qTFlvU1lIVlZIWHhtMWcvOExWZEZIUjhRR0hDbjZ5aWgvQmtTYk8vQW9lTUJsdDltUHZESXF6dzgycWdQMjBtMkwxMVU1OHNxb0kvd1ErTVgvSTM4UmZXWFVCTHY5YlYxcGRjQ1JEN295Q204dTNSKzRONHJlQjZUQ1g2ejFKNVQweWlodjNBZG9MeCt4OWM3UHBXeFppYjR5Q3RqSy9lTzV3ZnhNUHgyVlBtQmMrWmxPSDltbmV2bkhPSS9GNEpRMSt3eW55S0V2dk1qSVlCMlRwNklRK0p5UTA5MVpTb1g4UUJITmlXK1d4dnpXUUxHZERyTVZmbXB5OVlCdDZxZWppMisyZi8vNG1kSitMUjNxQTBiMUx6ZXk0emQzcm9yL0FXMFNtWkM4TWF5MkFBQUFBRWxGVGtTdVFtQ0MiCn0K"/>
    </extobj>
    <extobj name="334E55B0-647D-440b-865C-3EC943EB4CBC-5">
      <extobjdata type="334E55B0-647D-440b-865C-3EC943EB4CBC" data="ewoJIkltZ1NldHRpbmdKc29uIiA6ICJ7XCJkcGlcIjpcIjYwMFwiLFwiZm9ybWF0XCI6XCJQTkdcIixcInRyYW5zcGFyZW50XCI6dHJ1ZSxcImF1dG9cIjpmYWxzZX0iLAoJIkxhdGV4IiA6ICJYRnNnVGw5bUlGeGQiLAoJIkxhdGV4SW1nQmFzZTY0IiA6ICJpVkJPUncwS0dnb0FBQUFOU1VoRVVnQUFBR1FBQUFCU0JBTUFBQUJRNzJ6WEFBQUFNRkJNVkVYLy8vOEFBQUFBQUFBQUFBQUFBQUFBQUFBQUFBQUFBQUFBQUFBQUFBQUFBQUFBQUFBQUFBQUFBQUFBQUFBQUFBQXYzYUI3QUFBQUQzUlNUbE1BemUvZFJCQXlkb21acTdzaVZHYVpCbTlCQUFBQUNYQklXWE1BQUE3RUFBQU94QUdWS3c0YkFBQUQ3VWxFUVZSWUNaVld2VzRUUVJCZXg3SHo2L3lRTGtKeUZFRUJGTEVJVlFyT2I1Qkl5S0swMzhBUkZRVlM4Z1pPUVlNb25KN0NlUU5ib29FcTZTbWNOMGdJaENTUU1IeXplN3M3NTcxdzV5MjhNN1B6N2UzZE45K3NsVExqQWVueEluWXh2YUwxemVYbGxlY2JQM3hNV21XRElMRzhIWWVJWktLdzMzNzRGSEZPM2NWZWY5UUJXbjN2UW9FeHhaQWpFWjd2RWQyMFJDQXdaeGh5SzhOemRQRmZoQ3JlUk5oVlFpckpIZVNTc1p0M1F6eEd4aWRwVjdxaFBieWNBT1JVTEN6UVFIZ3BacmMyRFVoTnJNeDhGMDZhR1IyVUFQa2xsb3BYd2treFMzU2k4RlYvaTZXbXhJdTROU3UwbzVqeEhSdFFhbmp1N1RSckJzVlNCR1RmTDNhUHZKMW1GVUhKQWlCcmZqSGE5WGFhMWJ4REZCQ2V6Q2hSeTVycDgvQVM4UzZSLzdDVkJLOHBxRTROd1dNOHBtVVhaLzVZNjU2NWVvQ0ZPVUI0MWlNUExVcFZBT0VENnRIOGFhMzBlZElRc2tIa0tNK2laZHBvZUkrOG1MdEw2YnZiYU1Fb3BZbVQxZU5ZdEc4WDArZEZ3OGNzSUVjbW8rU3c2UWkxYmQ2YVcwMHM1bnkwWUxzcTBiWFpOVk10bWhia25oRmRHRWd4aGhvdjVkY3EySXM1bTVhQjJjZUxPWk9XK0RScUh1OXZ4SmhKaXhOdzM0bzVoWlp2RzFzdDkxS0xmNjFweFp4Q3kyZmFpZ3pqbkx6dE9pdUxlUmVSa0pieXhyV2E4a0x2ckRHUUIzZnpOY3doTFVYVXhaa1hldlVRV1hwd00rUGlDV25wVUIwZjV6ek9VNVlXK0YwajVvQVc3TFdESTlSaXlDUU5MRmkxOFJoNEFTMVRLQXUwb05NNGNkclNBcjhBeUFFZXRoU3YyYWxBNkFXOWw4NTF0RGd4QjdRMGJiMGFrS2NGdmhaelNNczJKWHFCcHdXUURvczVwR1hQTnhKK2pxY0ZUaE12VXc5cDZYbEtHT0pwZ2FQRkhOSVNXWVV6QUwzNFZFL21aeEpQdVExb1FiL2VGMGxsUVF2Q0VjUWMwSUtOVGdSa1N0Q0M4Qm5FSE5BQzRnY0NNaWRvUVhnUkowdWNRdmRxRHRKamkwclFnaUxteGJwZDVKazdnaDRPMG5acTBYa3M1cEc3cGRFNHBwdEdvK0gyU2RDQ2FGL2VUSEZXVzB2Q1FhSWpaMnBqNlBxZmo1L1pMcXBENWVTNzZxTW42b216dWw1YzhBcis1dEpic0pqUGplVi8rMDVjaUpYNi90dVpGQWh3VkMybzcwT0hMNzNCeTlhZHE0M2U2RkVWZHRtTmM3NThnanpBOXVvN0NXb25hY0VTNnFVZVovUVl3T05HUWdvanRPaGV0Uk5uZFBqdjhNcm1PajJTa1BJVDZiRTlhKytRMFlYNy9TSTNpL0hHWXJKWjVBR1AxRXNlU0xKZThpQkc2aVVYcEJyV1F4YU9STDFrNVpwMXFNN1dTejZBYnRTdHZMbHhIdTcyTVJGb01mNC9aMDdzUkxKczg2Q09rODBpRDJTWXZDbnlRRHJqTTlrZm14WTBpMEdldzhRNTVlcEROSXV4QkhhTTlFcnlhczE2WUFjc3pzcStsd1hnbm42Rkc3ZWVuZWd6T2lqNzdyWDNjMWh0ZnBYREhJaytaWUdlVnNkN2lGSmZvMmN0djRQNkI3dzdCQTBIMk9ncEFBQUFBRWxGVGtTdVFtQ0MiCn0K"/>
    </extobj>
    <extobj name="334E55B0-647D-440b-865C-3EC943EB4CBC-6">
      <extobjdata type="334E55B0-647D-440b-865C-3EC943EB4CBC" data="ewoJIkltZ1NldHRpbmdKc29uIiA6ICJ7XCJkcGlcIjpcIjYwMFwiLFwiZm9ybWF0XCI6XCJQTkdcIixcInRyYW5zcGFyZW50XCI6dHJ1ZSxcImF1dG9cIjpmYWxzZX0iLAoJIkxhdGV4IiA6ICJYRnNnSkNSUVJsSTlYR1p5WVdON1RsOW1mWHRPWDNNclRsOW1mU1FrSUZ4ZCIsCgkiTGF0ZXhJbWdCYXNlNjQiIDogImlWQk9SdzBLR2dvQUFBQU5TVWhFVWdBQUFoa0FBQUNBQkFNQUFBQlV3bVlhQUFBQU1GQk1WRVgvLy84QUFBQUFBQUFBQUFBQUFBQUFBQUFBQUFBQUFBQUFBQUFBQUFBQUFBQUFBQUFBQUFBQUFBQUFBQUFBQUFBdjNhQjdBQUFBRDNSU1RsTUF1Ky9kelpsVUVHYUpxeUoyTWtRZjdwNlRBQUFBQ1hCSVdYTUFBQTdFQUFBT3hBR1ZLdzRiQUFBTmRrbEVRVlI0QWUwY2JZaGtSL0h0M1g3YzNkemVidUlYQm5UV08wR053cXkzaDUvZ2pMbkxMNUZkMEF0NkNjd1JDUHBIZGttRVJOVE1JQ2NhRE14R3pJK0RnOW5UQkNVLzNOVWYvcm5FV2VLQktNcWVHUHdoNHN3dkZRVDNuTDNvblRGcHE5NTcvYnFxWDcrZTZUY3piMmFkN1IvYjFkM1YxVlcxM2RYVjNXL0s4LzRQMHNNQzBpMHBTTE45NnN6WjAySmRsc2N0MzBGdGlPMVE3RlcvTkw3YThMNytGOURBZ3B3RVA4c0w4YU8veXRJWTVyT2dqZHVSM0pQaTR4RThqc0R4VzBYUmpnUS9LbTVFOERnQ0UzZkFXbFNsNU1mK0thSHh6T2ZlT0N6RW9wVDlzRm8wc21xczh1Yk5JMEw4UzRwY2VVMUM0NW52bEx5QzJKT3lyeTVJYUR6ei9McFhFK0ppS0h4NVl6eTFJS1VXTGUrUUVLV3dXS3pLK3JITVo0WG5IUmZpalVENEdiRTFsbHFRUWgvSFEwcEJIbFdtbGVjaEVjWXFuN2dENHNKcHBlVkxQZldmc1JJK0p1d2NycEU1SWViOWxnTjNBOVJ3VklqWGZXMGN1QnVnaGhraEFvLzh3TjNBU1ZFWHdXbnR3TjFBYlZTRTJNQjg3TjJOTmRUQ2xCQjRRRGx3TjFBWmFEaHdiejF3TjN4dGVHV0JYcWp1Ym55bCtPN3RvSDA4L2g0S1hmS0dFQ3VlcDdrYnM0WDNYZC96VjlKNEtNTnIvanNROUpnUUFHbnV4cVB0dFMrUDFRWDZ6bUtnalp3UXIzcWU1bTZVWDRXdEY2YU1TN3Bic0hUcS9pL3cza2V2M21WSWIxZEkzNmY5MjJjK2QwTTFEUnpLUzJFM2hWanp1THN4QXlmYnplam1venRXd0J6cjZTT3M1NjdlSEpRVlRxejl4NnB0MEZEaFlqaENVOENhNE83R0VYSFRlK1VEamh3OGRlR3VBZ3IwbHZPWW5rUDR2WlRFVDg3NnpVS2NXdkpUV0ZJb1QxMTRNL1p2djNEKy9JV3JiMEx3UTZweHNGQU9Ka1NRSnNCd2FPN0dSSFFINU1ZRU9DL2lQV0dYM0NVb3ZJMzNQNEVpdG1UZDdDT2dFSDZSUUFqTVhnZmNUMG5jQWVkSG9ndFJlR1M2bzdrYmgxSmFVTGc4aXQ0eVBROWVldlY5S2U4YnFVZzB3STllZ3YxS0pMQXVtMStCUWtzV0Jwc2ZBOU1aSm1EeEtIcGdLalVkYllic0Nmc1R1VUxMd2IvK3c3SXB5SXZSWFZ0UWJ2cXVuOEpCQXNwNGJwSXJmWVV6Q09oUTlIVGc3UXB4L1RZYlk0Zkl4Qm82Rk9DYWxjNzhWVDRUZk1jWExCSkp4M0UvSTRrVG1HVEtKV2g5Qnh1aHV3R0VZZEFDbmxYQ0JGY2VtUGhza1kzMnZNRzdvVFRxUHcxZHA2RmlucEVRLzJWRlRnQWZpa3VzZlZDRjJtSkVHVzNiUWxUeWppNHRDYkcweExkSDFXeURhdlNaMjcrREZoc1VINDNrTnEzdzhtcUtZcjFHb0tndExOYTFuNFhORlVWdE9UelZSelhhL0kzcU93R2J3WUZZb3VGVXVDa0xtTU5MSjU4c1hqMjRlWk5JUUlCV1FER2IxMkZSbFJ5QUl5cG95Zk55NUVNR2hkVUZWR0NUek1PWkhwNkdnczRWcU9Ca2R0U0N4UVlnUU5WWGorSHozdjBxSGFGN0Yvekx0aWpoYWZZUG9pMTJHSng4Wmhad0NUTHpER3JYL3RjMUtqejhHemlCSFNpdjJjZnNTK3N1WGIvVGJDZkFxMlBHWTljRHdpTTNKZXNiVFdZbHkwS3ptbDV0Z1ZMWENRQyt0cklvZHIvZ0p5L0IzdmQzUmEzSU41QmoxS2dxckk0UTl4WUNLOHEwVWVSbUFRakN5emhKT29FOGFJUE5Xb0xiTnhCM1BraHFWNjJ4K1F6R2JqN1ZXT0F0TUxPQXd0RTlBdzkyMnF5cmI5Q1IwTXJTTXBnUlZxWnRmWU1uQlh3T2VWSjl5T0pOeU1ORk1NU2M4bzZkeG14b1pnRzFvMVR1ZVdoSFNweGllWjJXSzV3QW1wSG9BRUh4TW9YVE91WTF6U3cwUUpwRndqbjZkVXg2enl0WFNUdHViblJsb1JtNVE5dUhBdGRTTHRaTnpTeUFkcGhWeFJYYUNpVjZNc2p6c3V3WHkzeEhSbnkrQTRlZE04M0tLUmRyVVRNTHl5QU5aYnhDeXZrYmdmeHJGRUVqMEFUOERkbytGSGc1M1dKRkl6bFBHTVpsenliNkxqbkFtL3dJSkZBaUJHQ3V0Wm0yU0Z0MllLb1RXM0FtMnlaYzRxbGtrWlRocWpYU3pyUko0ZWpKcjZzT3FFM3FwNnVXTEtFY00yWGRqNHpTdHdoNkJjcGJwT3pCeXBHTytnUS95UWRZR2dHNGxPTW5Ca29yTXppdFk2NTdDMlhOTC9kQXVwdWhGQlhxaDBqSk5BSjE3cTFJckl6enRJNTVoWmdGWUJubmZaV3lUdDBON2JRV29IRUNzQiszVzdUL2NPQkpac3E2NTJGVm1RWHNCRGFUVHdEaWJ1UzRRUW5INEFRMmhmaGg5NE1QREhPT09RbmREMU5XWmdFNnhmKzF4TjE0elBoMHhRaThuT0VEZ2szR0JyZDlObFRXVmxSbUFieHdLSzJ3WnZ6R0xIUS9YaFRpSW0velM5QkZPbHV6b0F6MkdpUFJaLzc4ajZURUxMYkU3eW1mdVh2RFd6WHRmcDJwTW0vaENaRHNFMW9mV0RydHk1Y3ZQM3YxUGxETG10WUlSU1N3aU5XNVAzeXpJTVJiNHhoUTh5Z2dKU1RxMUJ2N09sZE93QjVZNXN1OVd4cG9OUis4aHVtbHYzMFc0SGZxSGV0RUNwUENrVUNVN3YyVzNqMG9nMHFUa25hUlpPN3ZWRHVINzI3K1A4aXBHeUtqdDZEUzNvTXhBc3VxMVhqeGlnVDhOOGtpQU8rSWRROHFqc0dzU1VqNlhFeWc0RkFOcjJ4VDdYUUxFTDJGTUxVLytZQmhKVURqVFdUbHEzOHFhcnROd0tCeU4wNlVZNCtXRGpMMEQzVmFQSlIvZnpweUZaRFcxaFBkamZrQVlTcXlsclFERUpEdmtET2JJK0ZyZUg4c2ZKUnk2QUN2OHF1YVdFL2licGdYSXhDSURubHdiWmJPZXNXR0hWSkZtVi9WeExnZzdvYW5iNzQrTWhDUXh4ajRZbE03NDhUSWpYZ0Y4Rzg5Y2M0SnRaS1MzQTNmcnZoeTF2amhQcVhzT0dhbVNRcUEzb0tFamJ6dkVyT1E1RzZVb3A0TmZxVWExYnNCUTlNR2VndWhrVFJ6WEZkbTRZVEozVUFydXg1MUJUa2lJeEpWT2dORDB3WjZDOXMyZHBlVldUaHV1dDFBSzl1S0NNQjlPMy9raVZwY2dLRnBBNzJGR3paT29WMnVwQWxsTFZVUHRMS3FWRkhyU2xYdUh3allKOExFK2FhM0c5TXI4WFk4MUVsM0ExcWJyR1JBSCsycTFlN2REYk1ndTh4UzFQcXlVc3dqWlZCYjd1QnU0QzFueThaSFhka1ZRTnZVdjVLeWRSMjl0cUtEdTJIa2ZsblpGV2d2c0psQ09tUjV2MEdHZFFNN3Vodk5Ub1lBNWs0cEdoTmZEMjVISlFKa2VyOUJ4blVETzdvYk8wbi83SEFjN203Z0U2eHA0OEhiMXFUVS8vc05OeFVRN0k3dVJqNUJQRW1EdXh0STdqWFpSUE5NN3pmb3dFNndpN3RoSk16ZERTUW43MGlONkU2VkQrTjBpcmJ2ZFBHcm5HaFVZRHdiaHgyLy9ad2ovUHEvV281OE5Sdlo3dHBnbFVMYURwRlgvUkk1QlhSRnhJa0dER0ZkdCt3TGN0UHd1OHl1TklEakJSL3RPeVprMTdwK3hLOXlvVkh2cjdzQnVnbXVaNC8wNGV3R3VzT3BxZmFvZFBHckhHZ1UrK3R1d0ZRTDl0dkovbHlCdWNXdittN1ZOUG02cDlIUjNZQi90dWtZSDQyS0JFcFJ5V3RBY1I2TFRYblNVMjFwSUxmNFZZV1NhWXp1YWFCWldEU1JrSFdiSGM0ZDZHQ1FzOXljMUVaK1cxTG9LWGVMWDJVV3BYc2FPTFA1aDRXYythOUIrOTRXcjJPbG53TENocXJCVTAwSml0clBpQlNDSStRV3Y4cXNqZTVvUFBIc0MzbGdYb2g3bnIreVp1QXk5NnNMei9udDdYdWUvL3d2RFFpelgvek5aeERoMXBWdmZ5bHNSb3UxQUhDalAyWUR2OUoxaUY5bDFrWjNOTW9vU1ppcW9UUTBRNzhxU2licGRxSldkVkZlOTYzeWJJR3NIa3JURmM0N3hhOHlhNk03R2p2aTVLbWxjK2ZPTHAwczZMOWo4NW1lRXUyVFMyZk9uVnM2ZlZJWVF6T0M1REpGUDMwQ1IzMXZhNlpzdWpKMDFRVGl3MlhDSVdXbWkxVTdEYk0yM0dqWVI3QzA1cTQ5N3Erd21jZXZLZFB5TzNqUkwvQ1BneXdrT2pRNXhxOHlhc09SUmdlT1hKdGYvRUhoWGR1dW5STHdIZU5YR2JYaFNDT0JrMUdvZG94ZlpkU0dJNDFSRUR1QkI4ZjRWVVp0T05KSTRHUVVxbjJQRmd6ejZ6NHpGZVBOQ2VIVHFBMUhHb1RjcUlIZ0t2aGZVZ1hIYkMyZ1JKeFpvelljYWNTcGprd051QXFRWUNlL2dYbDVBLzlha2xFYmpqUXM1SWZkQks0Q3BFcm8vSGR5Tnp5ak5oeHBERnZrNVBGbmcyOEM0TElWTFlZV1VNTFF6YVFOVnhvR3NpTlM1YnNLdnVIQWwrN09KMEdUTmx4cGpJam9Calo4VndIcXkvNDVTSTlmRmU5ZzBvYWR4bjZLZ1dXTlh4VlhodEZ1V0duc3F4aFl6ZkF4QXI2dEE2aWp1MkhVaHBYR3ZvcUJaWTFmRmMyTmwrVkJtdVR0aTdMWlNnUE8yczR4c0NUaHpQUDhTamdrM0VmcThhc1VNMFdpaFFpY2wrMDJHbWxpWUVtNjJlZTIrRldLbTB0QnJDbjRLL1lrZUtZbDIyMDBVc1hBa29TenpxM3hxMHpNR1BZVUs0MjBNYkJNWXcrOHpocS95alM2UVJ0V0dtbGpZSm5HSG5pZE5YNlZhWFNETnF3MDB2N1UzalQyd09zczhhc2VPZDMrV0RYR2dFRWJGaG9ZQjMwclJtTmtLeHJxMndlNHY2ZnhxMzYvOTlEVDM5dnpEN2FVZTRNMmttbmdoeWVRK3ZCMUsyVmhjSEJpL0tvVC9rOU1wU2VoR0RCb0k1RkdMekd3MUlnWlFvbnhxdzdqa1hZNi9xR0lRUnVKTkZBTzQwK3hNaFRRYVNoUlZlandSS3BLcStoYlRjVmxqOWQ0cEZmL1ltQXB0cktEa3VOWDFmSHArTVJTRjNZam1RWlFTUHRUKyt4VVFFWktqbDlWYXo5ZzNBemljeU9aQmd5VTlxZjJoTWVzUUZ2OEt2d1M0UDVXbkJOZEd6WWEwRHR0REt6NHdJT3VDWi9FMFZ3R2ljV3YrZ1h1amV1eUtjbzFiZGhwWU1BL3RELzdJWFdJWC9Yelh4Y05ua0pNRzRPSmdUV0MrcHY1UnR5UjFMVFJpZXQ5NVpnbkNaTzd6MThqdWVCcGdHSTVhaU50REN3NjVORGh3LzU3QXZ6Y0liYXZPR3FqYlAxdWVPaHlkc2RBSTNCQ0RUODVkTlJHeWhoWTNYR1pGVllqK0ZYdVkvSGZPamhxdzJDSHM1S2hmK05NK3A4cFR4ZXFNWktGVXF6S1VwRTJCcGFGNUJDYVpwYnZ2ZkwwTStMVDhhSE4zeExIOFlLYWZlV1lKd2tCSjVSbkN1MFAvamE1dmN1V2ZlU1lkeWxSTDJocFkyRDFNdWJvOWswYkEydDBKZXFGczdReHNIb1pjelQ3OWhBRGF6UUY2b21ySG1KZzlUVHVhSGJ1SVFiV2FBclVFMWM5eE1EcWFkelI3TnhEREt6UkZLZzNydlFZV1A4RHNTYndTcDhtYTJzQUFBQUFTVVZPUks1Q1lJST0iCn0K"/>
    </extobj>
    <extobj name="334E55B0-647D-440b-865C-3EC943EB4CBC-7">
      <extobjdata type="334E55B0-647D-440b-865C-3EC943EB4CBC" data="ewoJIkltZ1NldHRpbmdKc29uIiA6ICJ7XCJkcGlcIjpcIjYwMFwiLFwiZm9ybWF0XCI6XCJQTkdcIixcInRyYW5zcGFyZW50XCI6dHJ1ZSxcImF1dG9cIjpmYWxzZX0iLAoJIkxhdGV4IiA6ICJYRnNnVGw5N2RXbDlJRnhkIiwKCSJMYXRleEltZ0Jhc2U2NCIgOiAiaVZCT1J3MEtHZ29BQUFBTlNVaEVVZ0FBQUh3QUFBQkhCQU1BQUFBM2pUN2pBQUFBTUZCTVZFWC8vLzhBQUFBQUFBQUFBQUFBQUFBQUFBQUFBQUFBQUFBQUFBQUFBQUFBQUFBQUFBQUFBQUFBQUFBQUFBQUFBQUF2M2FCN0FBQUFEM1JTVGxNQXplL2RSQkF5ZG9tWnE3c2lWR2FaQm05QkFBQUFDWEJJV1hNQUFBN0VBQUFPeEFHVkt3NGJBQUFFaTBsRVFWUllDWjFYdTI1YlJ4QmRpcnlVR0pKNjJBZ0NPQVZsd1RZUU54UXNBMjRNM0l2OGdBaW9jSkdDQlBJQklsSVpTQUR4RDZqQ2paR0NibHlwSUdIQXBYRUpxTEVydVRVY2dQb0RXbEljVzgvSm1YMExDYm04bm9JN096dG5kKytlbWRtbEVFcHVrSlNIdW90bWk5WTJWbFp1UHFpZk9Oc2tyYWpRNUxsdWFoUFJKSkJuZi9wOEwyYi94TnFlL0NrTmRPdVpOVTFWNWhrKzhGd3FmYUxUbG1lWXFwWVlmdUc3bE9sNFpyVEluOFpZellkWHI4L21ELzFYYjE2T3NMeHZMMURiNzA3WFI1L25BRC8wbkJacDZQVUNhbTk5QWZCMXo2dDA1SFZDYXJ3YkFmNlA1NWIvNG5VQ2FrVHZCWmc2ODl5YS9seWUvZi9VS2pVRVIxckREWTQrT1Qya2xSQ3dlY0E3enJFM2NIcEl5NFB5UmNCWG5XUGNkbnBJYTE3Q0EzQnVsRVRVTW1xNEhYMkdUNC9Ja1ZXOUZrT0JHYnJyY0RqQThpM2pXRG8zMmd4dGJSZE9aY0M1bFpLVmRpR3FnUE5IU0duK2JiUndXMUNFMTRsc3FHV2hmVUhWcVIxeUJhdTNIRjdWZU9SVXBqZXgrMFRiNG80WkRMZExpdS92QUI4bzc4ak9FMGFMVFhWaVhISjF3Y3BPTzVhcEVYMVZxMlhLZGtrN2NHT2lZd1hQNjJsVUwvQnJxcFFyV05sb0g2cjVYY0hLUkx2ZXNhamc3RlNSeVVTN0xWS3BLVmlaYUw4eVoyTUtWamJhN2UzRUJhdU51WUswRjJ1dnpaS2l1MnBVdmltNUU2VDl3S3ZLdFJjR3pzV2VBemhJZTQ5Y09URzBBOWRUQlN0SWUwcjJ2QXJlYmJhTjVZZENCR25mZEhWcHdkQ08xWE9BbzJBRmFhLzhCV2NsT1V1N0xWamZSanVta3dYckcya0h2TXNGSzBpNzNyZHNITzNvTnZIeFNaQjJIKzVvaDFVV3JDRHRQdHlqWFlnQ1ZyOEkwdTdCaXg3dE1NY29XRUhhUGZpOFJ6dk1ZeFFzbi9hUGF6OW9aOHQxNGRWdHppc2xaWTkyV0phd2Urcm9NU0Yrb1JWNnJIb2pha2tsU285cUowTmxnNytOWG1tUjc4dkVERWJ4U3hIcmE3dXVYM3BiWndqT1plT3hiYk5kV3JoZ3VidTlqSXJieDdzSmdsc2drUjVwUjVSa1hzcmVOZHBoU2YxWHdoaXJwT3BiVUFzYURGakVoVmcyOXdHT2VpQm5zVDhqZTFmQUZBK1ppMTBlTE92N000L2R6dG4zYjlFN0ovYkNFTm03ZmZGY2NQazlaUHVTaG95eDNJRk45NXpMWEhZU0FwdjhwRFJVSFV5RTR0L2cvcmFHeE84NU0vU0JSU25kTmM2cVJjRmFOcGJtS3U4R1c0RHNLRWpFWVZMWE4zSDBHdzRxNFZFbmZmYzUrMjIzYWlxTHFLZzhrcEdOTFlpM2UwaHZSTm10UHh5WS9STy8yOU1QbmpxOU1HYmtGYXQ5QnJPY21nRnVjNDUyN3VxTm1oTmtVMU9WNlM3L1hidTVzVVozMkdpaytKUFJ1TVY3aXpmS2I5WWh0eXhqeDQweVRQN1ZHMFVoY0tsVlU4Y3dHZVJHNXZSOVlscU00RHM2em1HNlp1aDJrY0tSTUp3T2NxT2Fibnl2VFMwVENjNXBzdGJUMzlubldQdzVZY2ROenJmcVkxYURrdW9ZbFB6MUUvYnY4NHljT1ROSXFxSUZ4NFVJckRNQVViMkw0RnFmQWN4THdWY21UaUtLTXZvUkNTM1lEOWtjbEs1YWZadFB1OFIzUHc0ZUVTQXpKd2ptYzFxRlY0VGthSWc1VnBIUktIN2xLMWJEa3BkUHRmMnZkYXkrMDJIL0ltZnd6bklZeWg0VlFsR2VwL2FJT2dVZHR1bXhLSjAwWm9PTFgrbG9qKzRoWmM3VGV3cXlSVC9TOXpPaWhmaHc0K1FObk4vRjk0Y2E4L3NhRy80Rnh0QkwrczJQS0ljQUFBQUFTVVZPUks1Q1lJST0iCn0K"/>
    </extobj>
    <extobj name="334E55B0-647D-440b-865C-3EC943EB4CBC-8">
      <extobjdata type="334E55B0-647D-440b-865C-3EC943EB4CBC" data="ewoJIkltZ1NldHRpbmdKc29uIiA6ICJ7XCJkcGlcIjpcIjYwMFwiLFwiZm9ybWF0XCI6XCJQTkdcIixcInRyYW5zcGFyZW50XCI6dHJ1ZSxcImF1dG9cIjpmYWxzZX0iLAoJIkxhdGV4IiA6ICJYRnNnSUU1ZmUzVmpmU0JjWFE9PSIsCgkiTGF0ZXhJbWdCYXNlNjQiIDogImlWQk9SdzBLR2dvQUFBQU5TVWhFVWdBQUFJUUFBQUJIQkFNQUFBQTBGdktPQUFBQU1GQk1WRVgvLy84QUFBQUFBQUFBQUFBQUFBQUFBQUFBQUFBQUFBQUFBQUFBQUFBQUFBQUFBQUFBQUFBQUFBQUFBQUFBQUFBdjNhQjdBQUFBRDNSU1RsTUF6ZS9kUkJBeWRvbVpxN3NpVkdhWkJtOUJBQUFBQ1hCSVdYTUFBQTdFQUFBT3hBR1ZLdzRiQUFBRWcwbEVRVlJZQ2FWWHYyOGNSUlNlODNuUHZwenRpNTBDNFFJZkJpSWxFbHFMUUlleUMvK0FMYVdnUU1wWlVGTDRSRVdCZEZmUjJrV2FpT0ljSVdoY25Cc2FKSFFycFFscGtvWUNnWFR1S1M0NUU0aHh3dU43ODNaK0dPRzcyZk5Jdm5udnpadHZaMmEvL2VaWktXa3JwTnU3dVl2dUZxM2ZXRjYrOGs1ODdHTGpySW9na0plK21ZZUl4azMweHI2NGU1RHduTlRHUHZwYUIyajFqZzFOTk9ZWTR0QkxXK2dSbld4N2dZbG1sU0ZlK0drMUdoVkNVT1dUQkUvMUlSYlBJdnBELzI4M1h3NndESDlzbGxxK085a2VQSnNCeEpHWHVFU1o1d1dZM1kxNVFHeDRtZFdubmhOaUpuc1JJUDcwVXN0L2VVNkFHZEZqaGJmNHQ1ZmE5UEc4K0hubUltMHBadVNXU3hnOGNYYUlWUVc1eTREb3VPVHVvYk5EckRJb3NRU0loa3RPV3M0T3Nab3ZrUVVJN3FSRnRHM01zSDd3REhsZEl2Y2lGOC93TEFCbGR3TkpqN0NNYlpOY1BUVldZTCsyaDhRYUlMalhiUnBhS0xVSUNONlFiczAvakJYV3p3b2hZaUpMeWFLMG1CZk5hNU1Udis3bHNLZWJySklvUlJNN1NmTlkwakdEWVgxZCtIQUpFSWN5STdKWVlRaHFVMDZScFR3WHYrbG9nY2V0RVQyWHB4WldDMDBMekIwU2pRU2luRU9KRi9CckZNK0pYM0ZhWlBJY0ozNkZhWkd2WGkzZ1BFV3NDdFBDQ2w3ZmlGOWhXdnhqenN1SVgzRmEySnVReGE4RnZPSzBhSmhWOE8zTVRuRmE3QnNJdmt5WTdGUFRBbk83SW41VDB3SVFPMWhHcHRUVXRBQkVDUkFRditscFljVnZlbHBnR1ZyOExrQUxRT3l5K0YyQUZvQm80akRTQzlBQ0VGcjhMa0lMcFdheGloZEZhVkU1VzFRbEVMK2l0Smd6YW9GdG9BMGhmajR0ZmwxL1JRYlV3bSs1d2QzdGUvSHJYeG0vWnRWQ1IrcllDWFhNb1BxWWx1bDk4UWEwYmNPZjBXaDF4UXlvdWxVTG5hRHI0TlRrUnNtM0tzbExodGhWb2cvcEZDa2ZqRExKMjdGcW9YMFdQMWRiMUtEa1BkUnlhTGhsVXAzQkhCNXhLSXIzSmJEYmtONzg5djFLWlhoWnFiN3NDMXF5bGVlMDZUMjJocWF3U2c3TlpPa0g5ajZDbjJUNGs2cWpadS9zZWRJN3dIcWY2Q2tWNyt4MEFKZUpyUzJXVGhYTCtoRVAxRzJaUHhTWng3S3dSclNTcTJ5MHJ6QWk0SERMQU1QbHNzVWpPNVNmTzlpM3h3R1VpRWZjUjMxNmkzdlhJSDRDamxDem9kUU1ZU2xvYlhObFE2TTFwdXJkNUhqME9RNHZaY3UxbnR2YS9aWjdldDhjWHR2YzNUemx3UUhrQVd4Yy9kSUI4SnpVZDd0NUFSYlR2b1M5aW96ZmVONU8vRGtsUndzT3gxSzJtRlBscXM1dWxQVUYvNDVldWJGT2Ivb1FsV3UraHhtUDJjZmhaVHFPMmhMYks5SWdJRHI5a2lrOThCRmxSUUQ0aGNobmFIb3Vrb3NoV0RvOE1yVFk5Q3IxTUN4RGg2R2h4ZEN5TkF5QXI4aUdUdTB4Wno5TWNkUDV0TkJEazM3NitTdlU3N1lIQ0V2MFNUUHRlRjhZQlZyZ1ZjWUkxNzFWZkdmVHhoazkrYWJ3c2FXcXdsOUx6ZjBqV1lJZ0JiUmRXY1VPczZIS3RVZkY2a2EwOXA4djlCeTRUWDJjVWN5ZjUweURrM0loVk9vVG81M25URFhoc3RhWCs4OWpyS0xkNGVpdFhCNGUwdmNtYVh5L1FNY1paS2cxb002czNEalIybkVLTWZ1ZDNoNC8wNDErU2s4UDZDbytzOVArVlluTzBlaUhlMFN2dVp4SjFpOHJ4ejhpNTZma2VwYW4zdjRtZnVQVm45bjVGM3RJVVNqbjA4L1hBQUFBQUVsRlRrU3VRbUNDIgp9Cg=="/>
    </extobj>
    <extobj name="334E55B0-647D-440b-865C-3EC943EB4CBC-9">
      <extobjdata type="334E55B0-647D-440b-865C-3EC943EB4CBC" data="ewoJIkltZ1NldHRpbmdKc29uIiA6ICJ7XCJkcGlcIjpcIjYwMFwiLFwiZm9ybWF0XCI6XCJQTkdcIixcInRyYW5zcGFyZW50XCI6dHJ1ZSxcImF1dG9cIjpmYWxzZX0iLAoJIkxhdGV4IiA6ICJYRnNnSkNSQlExSTlYR1p5WVdON1RsOTdkV045Zlh0T1gzdDFhWDE5SkNRZ1hGMD0iLAoJIkxhdGV4SW1nQmFzZTY0IiA6ICJpVkJPUncwS0dnb0FBQUFOU1VoRVVnQUFBYTBBQUFCdkJBTUFBQUN0TDRJUEFBQUFNRkJNVkVYLy8vOEFBQUFBQUFBQUFBQUFBQUFBQUFBQUFBQUFBQUFBQUFBQUFBQUFBQUFBQUFBQUFBQUFBQUFBQUFBQUFBQXYzYUI3QUFBQUQzUlNUbE1BTXBtSklrUzdabFR2cTkwUWRzMzFTcEYwQUFBQUNYQklXWE1BQUE3RUFBQU94QUdWS3c0YkFBQU10RWxFUVZSNEFlMGJXNGdzUjdYMzd1ek83TzdzZzBERUNHR0dxd2FENkt4K0pBYUVHUzhCSHhoM0VjUVBoWmtmQlNGaFZxTG9qOHg4U1B6d1k1YUFrWnNyOW5xUks4YkhMS2pnNWFvOXFFaHVERXlNSHhJUlo0eCthQ0taMWVqbXp1N2RMYytwcnNlcDZ1NTU5UFM2TTJKOWRKMnFPblhxbks1VGRVNVY5M0djYVU4WmwwSHFDamJuMk9VYnI5eHdYNTEycm9menQ0cGlzUk9CbU9FbDlqOGdsNU85czhGWVg3NkExR09NSFgyMkpZc3puZWRna25hVUJMM2prb0puRytpOHpOaXVFcUg0RHdYT09GQjlGMk92S1JtYUZRWE9PTUMyUFhhc1pQQzBTcXE2bVFUbW1GTmpyQzU0ejdMU1RFb1JaSHIxMUZsaWJGODBaTlRXR01TY3JackZWNTAwWTdjRTB4ZU9ab3Y3YUc3WC8rMDRManNWQ0N0NkI0bnVNaE10dVFQSDZUQzI3VFBiL3RkTU1EMENrNTJ1Z3dzTW5wZ2F1MzQrKzgvcXB1T0Fsd2phaUttd3g3TllqenVBMHZRa3JvR01IZm9jVFdDK1V2TGRUSVZzWUw0Z0ZSbmJ3SHdTODdWSXZCYWtSZEw3N3J2T3Z2NElIOEZ4NXJ1azVjeEFNRitRMm94Vk1KL0VmRFdpemplWmU4R3poblM4ZzBNNGhYMmU0V1BaNVEzaWNlWEZUNnVXaVFFd1g1RG1HZVArN2lUbXkyWGh0dThTc3YzRTFXc2U2Mi96b2ZJNElrL3JWQ3lFanhBamtZVG1DL1hQWjJvQzh3V3ZScXhSazYvWEFidVBmeHpIZUl6OUU3S2E4dGtjSi8zT2F6MFU1OG1yRnk4KzlVa1BvT082MlR0MktYZWJkeTB3N2hoT1lMNjJnS2tRTGxDc1Q0ajZqN0c4QTBmeWxvRUdJL2RGemQwZzVHbkphSTFkUVBNRnFjM1lIbVFUbUs4cU9YWWpSVC9CTExKdnlvTFRQSExLdHZRZHB0ZmxIQWdtREk3cUV4TkE4d1hwQW1Qb2FjUTNYd3NnQU45YU9UbjVXUEFZKzVNc3dEN0Jmc080TXVvcXB5bVdOcTlhQmlKMTBoZ2ZkUDJWbXZMSGkyKytWbEN1bHMxSFVkOEo4U2F2cjExc2dldlMwN29ERTVhSUp6Y25lWUhYMXByRWZIVkFMTjhHRXRsK0JXdHVnNVNkSENENUMxcld3Z3ZsSzBDVUFVRzY0QklqVnI0cTEvb1d3MFhkajBVRU9tWFoyNEZCYTVkT2VZejkzYUFJNnE2T2VuNERuSkhJclpHRDAyNVJNUWlNV2xqRXJSY1RhUFp0Sjc3NVdtWXdONVJCcEhtWHNCNEkrd2xuSnk4TFBNY1ZSYVlVaXhVRElWNWhTUjRvNTNCYmltKyt5cS9oVkd3YVRBREpBSSt3ZnVvR0Vod2w2SGFEKytlQmdSQ3ZzS1cwdlFvTExMNzU4dmFSbzd6QkJLaDJZSzEwN00wRmtLZzV4L3RueFpKQmJieENiVi9pNStCMXh6WmZxMndERjBwRkVzTTg1VEwyTlZxQmNKbFpTN2htN3BnNDYwbmNZRGJ6Y3VSRlVJRGluaXlObWJlUEhEUmdYZHJ0MTFDeFRTc1FYcmVkeUtZcEIzQ1J5RWJ2MXVYSXdOZEpiMGVXeHN5YnR4MWNUYnUwR3loMjhBUEdrbjJZOGN6MWhNdnRnRktKQjZlaytZTHVQZGJYbDRlWHZCKzBPTW5QYWNKUGY5Kzk4aFpkSk5BY2V3NWRaNE1qWENsZGd1T0RLOVpzWUs4S3dZTGxaaGtDMGpnNm1KYm1DN3FVaVlPWDZiL1JYeHNYZ0dPUkxyR2orNS92bWZaSU5LMGhHZUNJcnZnY2xEZGtYNVd2bVhPS2JyQWVBYkJxVU41VTJMR0JaV20rZ01JYXNUYU5oNTBDUDAyMTFhaXJYSU9LcElNZXRZYk9xbXV1REkrUTA1aUwxTG1BYXR3bnRuVXorbEZFaFVqRGVPQTZ1UzZFVnlkTDJTdmdBdk9OcTZIZWVmVzRCT2RwWTFPV1kyWGRQUUJCRU9LTG94cUdlSHFMbHUxRy8wS1NnUndYS1grZnBDNE95RiswN09ncFJwWmhxL1c0V1NuSVVkZTRYczZIYkFYNDBsdEFBL1lKK1Y2Z2hBc2xEN21WMXZRUzVpMXQwOGFodXhHd0RSYUpFWW9MNmdzc0lqZVU3cTkzWWR2bVRQclNRV09UVDl5Y1YwRk1LK1ZPc0tKcFdDSW9XU0x3VGl0Y0MzVC9ocmxwYmtHdjRLTFU2Q05CMlkvMkdIdHpTZUd1S04xL1pnUDh4UU5vU0VuQk00UFVvN2VQTklyMGFJV09JUFVqNUNCTDF2b3NHTXByemJuc05HWU9VbUVxeVc1cHF2dHRya1ZwcVpyMi9pejdZSjcyVjM2SExnMVVLTExhRkhybUR3cmtnR2NZQi9URjZpWkNqRkt2ZitPVjZ5N1o2VC9WMGxScVhONWxxWnE1RUZza2tXLzZLNzFCbDBvYk9PU3pLSkhDY3pSZlhkMVVaT3dydW5RbVVJKzdyRXRTTldzRHJFckIzL2R5OU9LbUF3eHZEbWNNelpkR2cwaythZzN2TkFsRzFsOVlXMUkxaTlINmtSSW1iZ3Q0VkVONlVDaXBVaVJnbUs5Vmx4M1hJMUdUYVZqd3ZXclV4amVVZ0dUUnNKN0dHTnpaZ0pwMUloZmFJYUxnQmo0dG9QbHFpWXE3WGRiZm9ZMEN6dDc1a2FoVUNrRWZYSlgyZmFJcXpFQ3pCYWhsT1YrcFFMK0cyQjlRcnBKb3hRMGc2UFFHdXVMMW5pLytlNzRFbDkySDlTQ0c0OXdFV2hIcEpBeC9ZRjJHYi9NTHVGZUxoZmFjajkvUXkwRVFjQ3MrUUs4bXdDY0wzUTVGRjVVMUNNUDliN1ZVUFFYS0JNY0N3eXdKN1JxRVUxd1BjM0RabCtiVGtSWnV3SHkvWkNIUHkwbENXZXFpRWViQmNPNnRQcXBZZ1BtNmdRbndEemRVdFFFc3U5QVlubjVrSUk1VWFNSzdXRDF0bmpvM3V4eS9jRmlDL0NIM1lWNGlqeTJwYjJpeXhLVHkrN1F1UVlvQ1BTWCtoMEd3VmhSYWd2V0w3S2VQZXZrVjlyYkxKVTQxN1I3ZC85dHZzNzhHaHFqdWlpcmMyellGWEFNNEgwQU5WRkR6OWN6WjJ5NCsvaDNYajkva09IOWszeFhjcEwvajlsLzZUSUMxak5JOTlPRDNSRHZvbDdRUWdSNmt3akJmVGEzR0JPVzh3Q1cxZHBISmltQ2pDdkRHY0pZTTh3WDdUc2pCWmppUnM4RW9LbDd3NG1hZnlOVWFQcUJ4K29JTExiNzFEdTgyRUFPNGlKc09OT0VVNjErV0NjanRpcFlld0JvcEVtcFRVZkFJVUlwRUhia2hybERRajhpRjkySWt5UmFQM0pWUWpyNUlDL3hLUmU2bTBBQjBOczMyT0NYQ3piaWc1QjZHTFI4K3BSS1FrVW9KODNVY3d0U3FkZm9xR3RiYjFmdE9TTjlScThZVmh1QVR1YnlLSGcvNGtsZTF6ZkJUNVJxNUtNQitJTDZtUlRkOVRmUjhvRlc2SW9ETFc0S05RcmhjK211QWp3ZnZxcXNZUjE5WmwxVDF1UUJ0c2p6b0liNUROd1RObWZXWkYzZFF2YUx3Z245UDQ1NHIxTndsdzhNa1NURWJvZnRHMWpyc29OZS9yUWlnSDVaWHBYTUZGcFN6Z1d3VTljVk5HM2dNY2padjJTZjBsRFVXWHMzcjJkUDFUcExuTDBKMkFMaGlNRnJUaXdvNWJnVTZ0c1ZKVFRhc0c5cTZCWDEyWkJQSkV6MS9FYm9Ed0k3Yy96Z09LSitVRTMxRnJXR1NRclVpSVQ4dmE4V0ZpbHBvSDI3a29DVTBLUi9PcER0cEtXdXVoNXhlVk9nNzVHM3lhYnA1WW1QUk1GOEY2Rk95KzBBNTJmTlh5QUNCcXVWK2k5YWhJc2x5VmZ0VXNzcHBXOWJMTkY5NHZ4K2l1NnIzbUVER0JYTEtib3dYS0ZVMkdWMG5qSUdNMW1LQ0cvODlpemN5TUxRZ0h4YkNCRVZjQ2ZwaUhjOGFrT1IyUFpodTF0MDNFRkN1RFZFRG03WmNheEpuMGE0d3pSZXFybjk1bnk3SkxwUGs4UU9sbG8xZDNqSCtLVUV1NnlaYnZaK1laZnpwa1d3dUtLWHZVOVkyTGNTWXhSeFEzRkY5UncrVXFsbHFnNXU3b2xPMlAvaDg2TGlseHZBQjAzeWhxdmd6MnF0YmlER0xNUU9sVm0xTlE0ZEJ2V3JRYjBPUU5MT25DeThQaVdyaURQTjkyLy9qT0tZc3RGdk1RS21DdmN6eDlMdW5DRU16K1JhZHJSNnBGZ25VdEgrQ1ZWS3V4Uk9KTUdFZUsxQXErd0x3WVZ5NjRVK1I2Z0RHZnhudWJ5dk9YdEFhS3V2d3Z4VXFiRlZNWCt5Zll5UmhrY2NKbEZxNHp3TWhHSHV4TG9oa0g3M0g1VFV2WFh5SHFDb0QyeVVmemo3QS9pSnFSZmI2THp6dklmNmZmL2Y1RFZHVjgvZkRsTDNmbUIxSEw4VUpsRnBIbmpEdGluRndieE5KT2pjcG1JQkRmakgzM2lyN3NjbVBiMTM4RHZLTWpTUkF4cnVzTTdYWmNZeFNuRUNwTlF4MGZ2bTZ5L0ppb0RUYzM5ejRHVlJkMWgvUHVXSStjZldldnpIMlZZc2Y4aHJVcTBHMzZvZk96eFZKcTh2WXhiTUxsRnE0MTUrUnZsUk56ZHVESDN5V0Y1Nzk1WU9xY2c0bW1Md1dWUjhUeUIyY1hhRFVROWNnZ09ON2NnVU5ZekQxKyt2OVI0WWhqZHplNmY0L1VHcmtselVGaU54SFUwZGRiMmNLV0VxQ2hlUUNwWkxnSmprYXlRVktKY2RURXBTU0M1UktncHZrYUNRV0tKVWNTNGxReXQzbVpBcitwVW44UDgwVFlTWkJJbWkrSUxYOU04WmdaM3BVQThzcG52TmpqRUNwOTV2M1QrZk0rSkRoM1cyT0FNZFZkS1FIbXE5ZVVrZUlJU3dsMFR4T29KU2I0UDFlRXJ3UG9qRk9vTlNYWS96Zk1tanNzMnhMS2xEcUxIbU1RenVwUUtrNFk1OWxILzFwRkU1MUV3UktuU1dQY1dqWDltV3ZITnorRFRaZkVuTVc4b1FDcGFaT1ZMY3VXWUlMY2hJb0ZRZ29TcjMxK04wU2RmcnpxRUNwWUVCUjQvSGlETGtiVVlGU2dZQ2l6R0hyQXJtbG52WVppd2lVQ2dZVTNkeUg4SnJkYVJkSDhSY1JLQlVNS0dwdXdQZXRpdW8zN1VCRW9GUXdvQWkrNkpSbngrMk5DcFFLQkJSbHZ3RUJYdjVuMG1tZktnanFqd3lVQXQ2dGdDSVNNelgxZ3ZYODYvT1NaTlFJbEtyeG55bFVRQkZHNWZrM0JoSjdldk9CZ1ZKV1FCSEduK3hOcnlnamMyWUhGT0czaVZtNjNvZ1MxQTRvZ2lzQzJCSS9VSXJDbjVWNk82RElXV0MzSUxabzV1V3lBNHE0dDVHUzMxaG5aWGFDZk5vQlJSQ092dWVzeVcvQlFmeVpxYkVEaWk2QUY5WGNtUm4ySXhtMUE0cXkzc2tEU2YweEVqbm9mNlBCRGlqNmhmZGtTWXo3SHpoWDN3dGJPOEZMQUFBQUFFbEZUa1N1UW1DQyIKfQo="/>
    </extobj>
    <extobj name="334E55B0-647D-440b-865C-3EC943EB4CBC-1">
      <extobjdata type="334E55B0-647D-440b-865C-3EC943EB4CBC" data="ewoJIkltZ1NldHRpbmdKc29uIiA6ICJ7XCJkcGlcIjpcIjYwMFwiLFwiZm9ybWF0XCI6XCJQTkdcIixcInRyYW5zcGFyZW50XCI6dHJ1ZSxcImF1dG9cIjpmYWxzZX0iLAoJIkxhdGV4IiA6ICJYRnNnVGw5eklGeGQiLAoJIkxhdGV4SW1nQmFzZTY0IiA6ICJpVkJPUncwS0dnb0FBQUFOU1VoRVVnQUFBRndBQUFCSEJBTUFBQUI0MEQwekFBQUFNRkJNVkVYLy8vOEFBQUFBQUFBQUFBQUFBQUFBQUFBQUFBQUFBQUFBQUFBQUFBQUFBQUFBQUFBQUFBQUFBQUFBQUFBQUFBQXYzYUI3QUFBQUQzUlNUbE1BemUvZFJCQXlkb21acTdzaVZHYVpCbTlCQUFBQUNYQklXWE1BQUE3RUFBQU94QUdWS3c0YkFBQURnRWxFUVZSSURZMVd2MjhUTVJSMm0wdmF0RW5hVWhDaVMzOElrQmhRS29wWUx4Si9RQ002TUY0a0ZyWlVUQXhJWkdkb0I1WUtpUlNKcmNPbFlrRmRraEdtOGgra08wUGJsQUtGbHNkN2Z2Ylp2dlN1NXlGKzczdWZMZDluZjNhRTRIWU5aSHVvVXV6V1lHbGxabWIyUWZYRVlEb3FNQnVzMHFxQ0FEVEo2bDl1N2ZoVXIwWFkwM2NTZ0xtM0VlUUVZMFR2V0ZBcEJEaHJXSUFURm9sK2JrT1RNRWhraTl5Wmo3UFo5TEk3Mmk0SkVWejBjWG9iODJEZFR0MjRmenFLOUFNTHJFRFB5bUpoZTNrYzZjc1dXankya25qb2IrYVIvdE9DYzcrc0pCYm00WnRBNWY1WWNHQ1B0WEFLeTFBWHRKTjFnL2VQVEJ5UGluZ0Fja2h2bVVLN1krSjRsRVBKSzBoZk1BVi8zY1R4S0xoQUJPblVjY3REUTRmRGZmOFVzVGFBRWEvczdGbHN4TVl5QXZzNGZVTVhpbjkxZEVrL3Y0bmdKTktwbCswcTJVbE5BRnFVYk1FUEhRMzNIZ3RlQllpMk1rMzJjZmJkYXpBR2JFOFB6NnFSRVQ3cEFhNm1wakMvcFl2RC9SVHJQWUgwRGxmejBiaGh0bGpsTDZRclFSbndhdGx4bW5tQTN6eGI2bW1Yc2lQdkVHREE5SndheGxuc1Y3dk9HREJkOWg2UE53Wk1sVjJ0UUpUd1c5bEVxYkpIcHV0cUE2YksvazkvaXpaZ3V1elJiVWNHWE1leDZiSXY2Tm5wWnFVa1hmWnRUYWZMaGc1RUp0bVIxMllEWnBJZDZVMmN2aWRFSnRtUlBvSjBOR0EyMlNNRFpwTWRwNWNHekNnNzBqZklnQmxsUjNxQWk2OWxsQjNwMG9CWlpSZkN3OW5QMDJRdnVJK1Fqd1pNazMxTW4zWmNDclpETkdCTTl2S0g2dUpIcnVMVkdKMTJpVXpoYXFDbGk5U1B3OG5lSjdpdm9Lbm90RXRBdnQ4MVZhTXU3NS9WaGZpcUw1NW1kTm9saHd6bzNPMXIrTXhoazNjNjlRdVVtZGExWHdXRVEzbk5scnBxVnI5anFCVDFvN3RKNGg0L3prK1U1d3Z1ZHdtQmw0MTl0MC9BTms5eUpFZVBtQmRENWdJTnlCVk9SMkdhZ2liVDhsMjR3N2orUlFOS2dzb0RmaUs4OTVUblgrQ0gxVlJGZGFHelBOeUhtdzJ1Zk5tcGtteUR1VmYyZ0thV1dJTGtMN2hWb3ppa2tCcS9IckpNQmxTQjdPaUJ3eGxibUd6UTM4WFpsU1c0YlJNSzkreU1ESVB0cE9lQXlVbEZMamd1U0RMZmUwTUQwdDZIMk5qUzkraFppVlVTMG1mdXNVdGdpY0w4RFZuQ3ZVdWkyUGkrMWppMC9sRGJCRGNPOWQrNTBOa2FsMlF5SDVUWHFpbC8vR3o2cGt6RytCaWJ3dVZSK3hIanpVSDljb0tMTm5sM3luRFh4Uk95Q2x6SGl0Yzk3aVVRWXZCak9ON2JoY0ZCREU1TW4rOVdGejgzcVB3Zm9nTFNEZERtR2NrQUFBQUFTVVZPUks1Q1lJST0iCn0K"/>
    </extobj>
    <extobj name="334E55B0-647D-440b-865C-3EC943EB4CBC-23">
      <extobjdata type="334E55B0-647D-440b-865C-3EC943EB4CBC" data="ewoJIkltZ1NldHRpbmdKc29uIiA6ICJ7XCJkcGlcIjpcIjYwMFwiLFwiZm9ybWF0XCI6XCJQTkdcIixcInRyYW5zcGFyZW50XCI6dHJ1ZSxcImF1dG9cIjpmYWxzZX0iLAoJIkxhdGV4IiA6ICJYRnNnSUZ4amJIVmljM1ZwZEZ4ZCIsCgkiTGF0ZXhJbWdCYXNlNjQiIDogImlWQk9SdzBLR2dvQUFBQU5TVWhFVWdBQUFEMEFBQUJIQkFNQUFBQkc5Vko5QUFBQU1GQk1WRVgvLy84QUFBQUFBQUFBQUFBQUFBQUFBQUFBQUFBQUFBQUFBQUFBQUFBQUFBQUFBQUFBQUFBQUFBQUFBQUFBQUFBdjNhQjdBQUFBRDNSU1RsTUFFR2FyemUvZHU1a3lJb2xVZGtSZnRIeFFBQUFBQ1hCSVdYTUFBQTdFQUFBT3hBR1ZLdzRiQUFBQ0xFbEVRVlJJRFlXVnZWSWJRUXpINVF4SndHR0lHNFlaR250TWVqSzhnTjJrU2dGVTBKMXJHbFBTUVlyUTVwcWtTTU85QWJ6Qk1aTUhTUElFcG9FV0dIeDhEQjlDNi9YdVNxc0ZiM0VuL1g5YTNaMTJ0UWZBUm0zcHkvVk96Z1JwMWp0SW8ycEpOWGlsd1lqREZ6Szh0eGp4SVV4aFZtM1ZjV3d4Mlp0K091S2RGNW14N0tkajFXRDYyS3dGakxpbitUVG5sNW8zT2IvVmZNQTVhcjRydUM2UndIZ1VKNmhMdmgzek9jbTdNWitWdkJmek41S3Z4WHhTL2tudko4cWZXb0MrZUlIaitQa3dFRnhoT09UOFN2TXB6cDgwbitGY2xaZmlmN0NBUXMrSCtjQWZFeGpxbVEvWVMzSDQ2YmplWGJYZk5NTXZRWmVjeFp6bCtJUjQwd0svZ3kraC9oMXhzM0FScHlieE1HK0cvS1V4WFpFK1dQMHBmT0NDVmJac2dvSDEyRFd6dG0yemFHZXhNT3lhQkcrNUl1MVJuVXFwY1cvMEFDN0U5aEZBdEhGbFJBK0FIUnVTR1k4T2tvOWFEY285d0VId3RIVURzS3pWb0ZRQVpmQVNsdHhXT3FBQkhTMHlwWmpJU3hhdFRZajZLbzRBT0k4bDdnOG4xMC8wSFo5cmJLci9xK3RuanFFc25zVDhGdkZCOEZmYUhXeTNNeTlRK1FIZWVSZHpDZ2JZOWNMb1I4UWEzNndXWDdIUFpqNzhkZkhVbHlVMndrbERYMitHYjRCMXM1bzVqUHNKY2R0eU9MTUpxc0k4KzhRdmVXanpjaFR3amNMN2VFd0pNK1B6MytpZlBtNzhKd3lJLytnNnQ1OVZYd3ZqUjROT1lmdk9rZTVjS25iUDJhazdIU0VYS2QxcFZNdkUwZWtvUUJPUld1YmxRWnRwWExSMFRFbmZuU1pXN1JBdlhnbjRsZUdteE05cmlxblhHVGtEOGdBQUFBQkpSVTVFcmtKZ2dnPT0iCn0K"/>
    </extobj>
    <extobj name="334E55B0-647D-440b-865C-3EC943EB4CBC-24">
      <extobjdata type="334E55B0-647D-440b-865C-3EC943EB4CBC" data="ewoJIkltZ1NldHRpbmdKc29uIiA6ICJ7XCJkcGlcIjpcIjYwMFwiLFwiZm9ybWF0XCI6XCJQTkdcIixcInRyYW5zcGFyZW50XCI6dHJ1ZSxcImF1dG9cIjpmYWxzZX0iLAoJIkxhdGV4IiA6ICJYRnNnWEd4dmVtVnVaMlVnWEYwPSIsCgkiTGF0ZXhJbWdCYXNlNjQiIDogImlWQk9SdzBLR2dvQUFBQU5TVWhFVWdBQUFDOEFBQUJIQkFNQUFBQmxyZ09vQUFBQU1GQk1WRVgvLy84QUFBQUFBQUFBQUFBQUFBQUFBQUFBQUFBQUFBQUFBQUFBQUFBQUFBQUFBQUFBQUFBQUFBQUFBQUFBQUFBdjNhQjdBQUFBRDNSU1RsTUFNcGxVSXU5RXV4Q3JadDEyelltOVpFdkVBQUFBQ1hCSVdYTUFBQTdFQUFBT3hBR1ZLdzRiQUFBQjVrbEVRVlE0RVcxVXlWRURRUXlValczV0dGd1VDZUFNVEFZbUEzanlNeG1ZRE9EREd6S0FEMi9JQURLQURDQURpaHZNMFl6bVdQWE1XbzlkU1QySFZ0MWFFYk9OTGZQWjYwemZPVFIvR1c4V3NEY0JSaHdudjVvQ1R5bmdkeDl6ZkhNaStUT2MzdUltUmZTK3h0RWFYaWtSM1NIbTBzSkhFOWpCbmNnanpodklQYlpGdXRncmdSWDh1VlFQWHlWd2dpdE5uV0cvUUdMbU9PQUc5dkRzZzNDaTVlM1dlNnhUV21TTXlJV3YyaUQ3c2xYOFdGcGtZTDF3blNHRXVyZUpBd002MU84MlhneFlKb2FxNlp1ZE5XRk9LWENMYkxmUTl1eFlxZXpDR1JjaVlpWG1wVXROc0pMSzFzSnZDSXYyR01GbFExT3JHeFFrZ2lPcGZFdWdzMG16SEdOM29UREVuejVvU2tsRVJUWmJKT1JOUE1pSlNyTzBzWk5YK2QyNkpnaXk2SlFDQTN5NnB4c1lEZGlDNlB0TXNvYzdvWXM1ZjRxa3ZoUEo0YnhMVjZ3YWtlemphaHFIbDFXbFNCL3AxMkVrK3gxV0ppbFhrZXRhY2FaMXpRK3AvSG82RkdCVloxUHM1MXBYT0VzVHFQNUtOamxFYnk0QmlnNno2VFFKTGNXNTFsUFY2aHU3S2hDeVdxWlo1VzVCSWpqL1Z0MFpDUTZrMGxIdWV6M0J0NDAvV2R2M09wTEtPd0xCSldlNllxSjgrZ2V2ZDc0dXJrbGxySEthQ1JkeFZuMUhjQ3l0UUp5YWpGVEdXa0F4MXdsOXhLS0pjT2dBK3JOZVlMMk1WRjV3TWFMb0h3bHpCY2UxSFFOZEFBQUFBRWxGVGtTdVFtQ0MiCn0K"/>
    </extobj>
    <extobj name="334E55B0-647D-440b-865C-3EC943EB4CBC-25">
      <extobjdata type="334E55B0-647D-440b-865C-3EC943EB4CBC" data="ewoJIkltZ1NldHRpbmdKc29uIiA6ICJ7XCJkcGlcIjpcIjYwMFwiLFwiZm9ybWF0XCI6XCJQTkdcIixcInRyYW5zcGFyZW50XCI6dHJ1ZSxcImF1dG9cIjpmYWxzZX0iLAoJIkxhdGV4IiA6ICJYRnNnVVY5cElGeGQiLAoJIkxhdGV4SW1nQmFzZTY0IiA6ICJpVkJPUncwS0dnb0FBQUFOU1VoRVVnQUFBRk1BQUFCS0JBTUFBQUExUlhWZ0FBQUFNRkJNVkVYLy8vOEFBQUFBQUFBQUFBQUFBQUFBQUFBQUFBQUFBQUFBQUFBQUFBQUFBQUFBQUFBQUFBQUFBQUFBQUFBQUFBQXYzYUI3QUFBQUQzUlNUbE1BSWxTSnU5M3Z6WmtRTW5abXEwUnhzdVJlQUFBQUNYQklXWE1BQUE3RUFBQU94QUdWS3c0YkFBQUQxRWxFUVZSSURZVld2MDlUVVJRKzVYY0xoY2FFcUFzMElZNEcvZ09xaWE3RkVaZkhvRzdtTVdqVU9MVHhEN0FkaUlOTFNVeFVwaks1Q1hYQUZUQnhoa0hqWkZDQlZrUThmdWUrdnQ2ZnhqdTA5M3ozdStlY2UrNDU1MTBpYTJSbXJzWHRlMC9xRmhnVVhrU3NSbWM5dUd5QVc4eDNOeTVPWFk2NS9SL3VHK1lQYW1OZnhPMmlvY0tidm1mZTdZS2p6S2ZldWdiT005L3NTUWZNT3ozQm5VRFJvY2JHbVkrMDVNekt6UHNHdE1uOHI1Tk5NdDh3bURUTS9NZVU5VHpIZkZ6WElsR0d1VzNLZW81akxHcEpabkFvNkFGTzBTN1lWR3hlc3BGRWF2cWVUWVJEbTRsOWF3TmhaNThGb29nNHMrT1RlRkJtUG5IOWd2dmNja0VTQlI2S2FISEpvK0pRSFEvTWdycmtvUlgvL09DQStzMmxpdjFsRjFSVTd3QU5VUGVEMUY4dVdndTVxclM2Q1NQKy8zYTNFd244dzRGSGdIbitFeUhYdkRSc0FLczYyeUgyQVhaOTNRYTI2bFA3QVg5MzRFbzRML0tnT243SkJmNTBkb3M0Q0h6Snh1VUMzS0FJb3dHOFpGT1JsNjRoUlpnRjNyS3BFNEFXYkVoSjg4QUxOdDRFVkxVaEpWWDgwMHFzV2o1VkxzczQ3YXVqT2xFTjJLcFBIUU9zN3hWaDJsSEZ3ajVUdW9zUksxeCtpYWdTenFzR3FPczlGUWhUaXlnS1ZDc29tNkRDdmU0WVYzN0hsdnZwbW1nd1RrWG5DbGdCMWVpcktWVksyMDBXOFRYUXkrVlUxWFJmK2w4TzFzQUJMa0M3MnVYdUJhbXdwYU9hYXAwUE9TQ3VsbEpHNzM4MmRDeEpWcysrNU9WWmIxODZnU25mdnR6Z2NjcEkvNlZhMTFPQjZOT2R4MHFRY2t2UThZL3RxOGtNOWcxTEsvd2crZnBJYlJXRmthbHd4SThVdDJZMnNXeTBRNVdrVSs1MXY1RXZPL3QwUVVGSVFPUExOSURMckNYYXBwT1duWTNub0xIV3dnL2luMmhYSnJZWEpGTmxrWkNMa2dTeW1XaDZXZlVWdzFPS0NwSW9WVm5OUnFyZW10aU1EY2dSUkxvcTgyU000Yk9NODdTVUJBOUtNRjBVb2YrVUVCS3pNUTRpd0lDZ0dnT05ES2xacWN0ODlBeUI2Q1M0eUdnZFMwUkR2Uy8rTnNQclNDMk1IVzlhMFNlYVhKZHpwbmVYaS9tb1hsWmFwVkN2cUUzbXo1N3VQeXNJUW0wT2l4bThkSFpOa3BxakorejB3QzlRZHJnMk5STnA1a1p2a1dCcVgwdGZZNUF4Mm1tYTVJeW55N0Q5aXNpOXZSL2Zmdmd1bjVyS24ybzkwNkZDcFh6YUZhZU5lcDMzaXhkNkJ2Z2swVlpaMEZwanVTSnZESGNyZlNUMUdRd1VXcEhvVXNFaEQzWkxvbWFVVmw2ZFNyTEdHa1BKWFgwMnUxQkRoSnhYVmFDZXJUM2ZzbDRkcy9LcHk1c3BwTFNqcXBJeHA0M05TNk9WckxHSDlDb1pwcmxOZVMyVVd6WVJkaEttOVhWdElsYWovb3RGTWt1R3FXTUFEdFFXWGFYcUZRQ21kWVpzMUNsMzZoNlZrT2FPVXBURzlWdEZueWxsWkQ2a0F3d052WTZPbjJySm5QMEZvc0JiK0RZNkdCMEFBQUFBU1VWT1JLNUNZSUk9Igp9Cg=="/>
    </extobj>
    <extobj name="334E55B0-647D-440b-865C-3EC943EB4CBC-26">
      <extobjdata type="334E55B0-647D-440b-865C-3EC943EB4CBC" data="ewoJIkltZ1NldHRpbmdKc29uIiA6ICJ7XCJkcGlcIjpcIjYwMFwiLFwiZm9ybWF0XCI6XCJQTkdcIixcInRyYW5zcGFyZW50XCI6dHJ1ZSxcImF1dG9cIjpmYWxzZX0iLAoJIkxhdGV4IiA6ICJYRnNnU0Y5N2FTMHhmU0JjWFE9PSIsCgkiTGF0ZXhJbWdCYXNlNjQiIDogImlWQk9SdzBLR2dvQUFBQU5TVWhFVWdBQUFLa0FBQUJIQkFNQUFBQ090WHJ1QUFBQU1GQk1WRVgvLy84QUFBQUFBQUFBQUFBQUFBQUFBQUFBQUFBQUFBQUFBQUFBQUFBQUFBQUFBQUFBQUFBQUFBQUFBQUFBQUFBdjNhQjdBQUFBRDNSU1RsTUF6ZS9kbVRLN2RvbXJaaUpVRUVSVjVWVGhBQUFBQ1hCSVdYTUFBQTdFQUFBT3hBR1ZLdzRiQUFBRDdFbEVRVlJZQ2UxWXowOFRVUkIraUlCRmloSVRQYTZwaWRjaVBSRmphZ3d4ZUNyK0F4YlJDNmYyUXVLdEhFaE12TFFITHA3ZzdvRW1IcnhvSUJxTk4zcnlRa2libUhqd0FnVkYvRG5PN0xKdjUwMjMzZDJIM0p4RE8vTm01cHZYdDkvT2UzMUtlZUpBSm5kdGJPekNSQWErMEVnQk1sZkl6bVZnL3lnaytkY0FCSEpBNllFSmtCek96M2gwNTc0TDFKNmZma1pqNzQvcy9mbnBCVC9HNm5zUVlROGJRZW9adEwvWEE5dE9TeUZLamFXT29EM09iRHUxSDFGYUxQVTAyb3ZNdGxPYmlNSXpxY29NSDdEU053SGN4KzhueXlyK2VMTHZBc0EzbnJFanFuQmZmRDBQOEpWSFYwVVY3b3V0cDNFWmQzbTBBL0NIMjFZNkVXbVdaOG9xM0JkYkp5S1ZXZlFvMnVlWmJhZEtJdEdydFdnSHhiS2FpTUpNMVlkMml3OVk2WkpJNTBRVksxQWxpWVJWMm5aSVBNdnBwT3NoOTF2cEowTlhJdElzbncvYXhrdkJmYkYxSWhLbksrMDV4NmNyRVdtR3pXRUk3VVZtMjZtU1NMVGZ0T3lnV0JZU3llaXVzZ29MVGFCV1JkOHJuZ2hkSzdqaEpwaFVsMUJjUmluSDc2NUVWeW4vaHE0UHB3SzVqU1grMDlWNHJuY1BHb1lkYnFTZEZuZEUwZldzZVFianFWei9hUFFTNVlqdVdoRjB4YjF5bHFlSDYrL01Ea1duWUlOSUpYRVl3TGF3R282a1I3YyszMEtVc3JhVml1eXVvOTdCbnFWSWxRNnFreWFxM0tZN3Urdkx1b1FSZGlvenVZQnBmSzV5bTdic3JnSlY5ajNMN2lwUWQwVGZveW9OOFJOam1BSzFLb2hVRkZWaUlGS0lRSFVFa1NxaWloMHEvdUJkbmxrU1ZiaXZoMjdPdGVOVW1RWDQzU083bTh0RWxVUkNyL0ZYNjFQbVVqY2dZOXhFbFVTaUtqZUQrQTh3QnRjRHM3dG1vaEtSZUN4VjJkQUQ2WHhOT2JIT2h5WnFVUkRwRktJR2RCM0V6YmJBcXVoeUhZcUpXaEZFV2dkK0s3QTJybFFwMXZISVJKVkVXZ1Blb3ZKMXBiSjhuVHZtNkErWXFQaUREU0t0QVB6eUk5VXducFJ3SzFqVkE5MFZBNVhvaXI4eUVJT3UvVmdBT3lWT09GSU1WSGt6TUl4VkxtdUlKcXFuektPZDlnbUZvNllyWXE2djBmNnBFNTZYbGRwaEs2SWRuWXBHZmJIMDFFRVFnUG5sSnhRMnZEUTE1OW9YbHg4M2RONkszeVpHOHE2VGYrd0hhNk5SOGZGcm1VRVVmUHhhY0pLZTRGK1JtcWZSWWtuUllVRW5wSXVybkhkeDViNCttNzQ5a2QyaktxN2dRcmM4YmVCQlRzcGt3M1BocDU2ckh1bWw5TUZlTDdmMkpVTmRqM2xDVG9aYVpaVFFFd3RSa3FGbTR4eUhzRW9pVkh6M05wUjZVdytablRtVUNEWGxQaXhxTWhHU0NMVkpIV3dneG8xcEl0Uk51cEpLL1lpWUtMb1RvVmFwMTFDVGlSSjhBT1dvR08ydjBOK1owcXEydXlxNGk5YTZPcVdqaU1RYWl0d090N2Z1VmZIRzl1MnJiWmtmYmcvaUNoUnVoUHYwS0xYK0k0bTNDdWw4dTlSdTZQeHdaUlQyOE1JZHI5ZXpjZGQyYU83cVJqaFcrT2hmS0tMZmwzZnVvT3NBQUFBQVNVVk9SSzVDWUlJPSIKfQo="/>
    </extobj>
    <extobj name="334E55B0-647D-440b-865C-3EC943EB4CBC-27">
      <extobjdata type="334E55B0-647D-440b-865C-3EC943EB4CBC" data="ewoJIkltZ1NldHRpbmdKc29uIiA6ICJ7XCJkcGlcIjpcIjYwMFwiLFwiZm9ybWF0XCI6XCJQTkdcIixcInRyYW5zcGFyZW50XCI6dHJ1ZSxcImF1dG9cIjpmYWxzZX0iLAoJIkxhdGV4IiA6ICJYRnNnWEh0Ulh6RXNRVjh4TEZ4alpHOTBjeXhSWDN0cExURjlMRUZmZTJrdE1YMGdYSDBnWEYwPSIsCgkiTGF0ZXhJbWdCYXNlNjQiIDogImlWQk9SdzBLR2dvQUFBQU5TVWhFVWdBQUE0UUFBQUJUQkFNQUFBQTFzOVFDQUFBQU1GQk1WRVgvLy84QUFBQUFBQUFBQUFBQUFBQUFBQUFBQUFBQUFBQUFBQUFBQUFBQUFBQUFBQUFBQUFBQUFBQUFBQUFBQUFBdjNhQjdBQUFBRDNSU1RsTUFJbFNKdTkzdk1oQjJ6WmxFcTJZK0MrUldBQUFBQ1hCSVdYTUFBQTdFQUFBT3hBR1ZLdzRiQUFBVUNVbEVRVlI0QWUwOWJXeHN4MVd6anYxMi9menhyRXFGVWlMV3FFUUZKR1FMQmZWSGYzaUxsS2hTRmRiOThkSW1LTG91NGxtMENLMVJTeFVheEc2azVQRkFBdnNIWDZxQzFraU5CQWxvclRZZ0JLVzdiY2dQUU1WdXBJYVdEKzBpMUlMS0Q1c20zcjQ0Y1laejVuN3NtVFBuM2p1N2UrMDhvWGQvdkowNWMrWjh6cHh6WnZhdW4xS2o1eDMzUHp6Y0dYWHZ0dTVRQzNSdVBQOWZvbWlWejJxdFQxZkVzYnZBTzhrQ1h3ZEgvYUswMTlvQS8vSkZTL3JFK2tWenVMUHBsNzlRaEh6bDcyajltcnZaZmtYcm55dUNmQ2FOa240emMvei8vV0JWOXdyUjhWTmF2OG9KeldoOXptRnhIM0trL3NTSGZqVHVUdkU1cTkrYVluYnhVMHZ2ZWFBeC9Oem5XOFZUVHFGWTE0T1VrVEhCYTFvZnNDbE5GeFJobEg4S1FpOCtmOHFtVE5CZGM5Zk9CRlFLbS9MSndDaW16L1lLSTVsTkNEWktRWmxrVWVzM0dLK0dQbU9RcUxzYzZPRTN2L3prVjE3Uit1TXl4aGpRUnZwV0g0TktVYWpmMHZxWG5ublh2VC9SME1OTDh1RVZyWThLa3I2dDlZNUZhbDZuWktsNXNQcXFRYjF2K21SNUQyUmhpKzNiMnZsOXJWODJBc3pBS2wyOUZGRTJ0SzRWeEFoV3c3NUY2cXJXbXhZZzZpeURCMWVpTnZoOVQ4THhoMVhoMU9LUGZjR1kzOWI2YXhFTFdNQ3ZYekEzUTc2a1U4dzhBWFBZRHJldGFkZmtWRmpxNk5Oa3UwTDRUYTE0TEdLcG5icld3OVRCU3g1NHQ5WWZTVmdlRmhmZ0VwcENZeFpjdUNYQUp3R1ZlZHpjbGZNc2JMejFFWDFRdERicWpkK0NOYUQxK05NdVpBWnNQRktWZzJTWEVlSEJnUHFrSUhVcW1sWDM0RUloU01LcW9lZTRhZVBOSExxd1ZaQUtVNUtwYSt1RTFoYjFuNUtITXowQS9lM281NkI0QThDRmR2QVhYVmdLMklWYng5YmJtMTJFQ0hiaVpkUzRKSXJDZjZmV0g2YTBvQmFnaTVVT0ZkZUdMYUQxOXdxaTUrZkNwdFlmdFJoV3B3cmxGZjNYb0VMUG92ZzJkU0NSbkxZb2J5ZzBMajVMNzc0QmU2Q29sZUxsUWtnUXRwNEtBcXU5ZWFrVmN0dEwraWx3NFNBWDd4SVFEdm5pVlBWTGlLVDkyOENscU9zcEx4ZUNuaCt6elFsT25XS3RIcjYxQUM0azVaRk4vQko3cU1lS3pRK1UzYkloaGZjVzlhQnJGVkZUY2ZCeElRUWJKK29CU0toNlBFVUpOdUVzNDl6c2VVNHVGSzNweHJOclV3VVlMK25tVHRXR2V5M21OVlZBOG5IaDl3bEtRU0RZRXNoNWdlYjF6aks0c09hRmZLRklwWWE3RWlGSFRCRmd2TVJ0ZjA4ZEYzZDQ4WEJoQmZSMHpOM1crbis5eEJXUWRzOFZCREIyS3lUZ1hUem9wbUJJckJaWmJDMVlrQXBjang3cXRLdm9zWmw1dUJDV3BYdUdBeEVtVHNmOTJ3cGo4OWJZd2hZK29TNmN6bkIxRFFyblJBa3VnVG1ieGUxMUR4ZTJKVzlWaGZWTHhjeG9seUdMQXR2Q2JpY3lXT1VNNFlZYmNCeTh2cXh4WUtIOUpoVHp1OENsSUtMNUxzUU5zKzl3QXhFbXpSaFg4WUliaU41MmlGNDJvQ2xGTTF4ZFd4Y3FTV2RUcVd2QXBWVU1sM3dYd25XRlU0K0dJa3dvd2ZHYk1MRXhSUzZka0s4N3JlUFdvNEFFK3A2NHVNVkJsdEdjOEExUlVSazMzNFZ0YWFsT3NZb3FqU013UnlCYXJ6ZzcrVkRDT0xydklnTDBRZ1BFelhQZ2liZkVQWmYzSkpCY0YySmN3VzNESGd3RU93em0xMTB3QWFRdUpWZy9Bb1ZoN2NwbUJHaFIxNWVpcUYxY0lGZ2pEc1Roc1lHNUxzUjdsSDJYTExxdzU0STlJSmpNbGVvTFowMlB5WVdpZE1YNGdvRlVXTE9GY2NacVRxa2w0SUtmQlR5NUxzU2xPbkFaSVhqVkJYdEFNSm1ySW04blBIaUtLQmhmaElNUmdyOHJUaWdHYUtvNVZlRDFWSzRMdTZDUklIc1R3RDBCbmdzeXlWeXA5dFJmL09keXlrUEErSExpSW1FRmZwRzcwRlJ6Q3ZQd2tjdDhFa2llQzNGTnZpRVFYZ1A0amdEUEJabGtyaFRNUDh2RnZWZ0VEQ1FITGd0NFBmQWljMkZZelNua3N1OHlud1NTNTBLOHpKU1Mrd2JBVnlaaDJBM3Y1WnB2Ly90UHg2Q0NzQW94eEUxOGQ1aHZrWVhRYkxqWE4vT3hmVEFjRjFidE5JdW53aTJCVUIvZ0FqZ1hWSXFTT0xDWmFINHVBMytFam53N2dZWEdpVCtWY1RHcnBwcFRlQWRVRUJmSGhVMjdlcWtDcXdOQnpFRFdYOEMwUVdFeW4rcHF3Q1k0Y1ErTktLVUlQTEZ0VFV3MWQySll6UlY2Z2NDL2VvUWsxU055dEVFaDJvK0dNRVZPOUtiWFdsUXBYQU1DSzRUUDVUZXhvSkRLbGwyQTF5NU1uSm5ZbXNDbHFIRE4zNHp2MmdHdURxd0VmVEFiQ3dXNWdNbEFqVm9JS1BCMmduSHc3ZUxoV2dwbHNJYWxVNVF2MlJ5OEsvSENEK1FGbEROZEhPN2IxOVd3dmF6b0F2cElyMTFQbXZQdmliY2U1dGhWVWFETEFtSWMyQlNZYlFEODR1TERScnoxT3NXZFBtSFI5WWdpa016eC9pZCtzSEN5WEJvTnBGVTU4YnkwejJyODFtMkJ0eE5wdkhMZ1RWRHRRTUFCMjA3NkhZeEFqWUZLeVJ0RC9lS3VwOEFaZEMxdTJKc0R6eFJTd055MTlhOTBla3pXbEc1OUt4cHczMy82TFNreHBaQXBBbndNS2d4Y1Fwamx5YUw5ekdzdEY4ZUJlT3MvbTZ5T0xpdEN5cDBQT21RRmdHUWxlSDBFYjg2akJ5eHJlUXd0TFIwTFVmL1ZlSkpTTDNuZTk4MGtrNXpiaWNYZzlSRTl1Zldkc3owMnNOeHhmdXJvSXJFNWNSZHNLQjBMY2RHTzd0ZWdiRDJLSjJSOCt1cXYxaExTYlhZOVZhVnVTR1VsVzZsSnBGd015STlma0U1YXpyZWp6WS9ZWjhsVUFWU1N6TTN0UkkwZ3p0UjFuZ3NoOXNhMVFEeXg3eFNQQWxLTXpEN3I0Q3NHd3E2ZEltQUoxd1FrQnZMV1g4WFZuTG1lc3JUcE9zb3hKdGhOc1ZJcDBNT0JRUys5NlB4RUVoWGFONFBXUHhodFlvcy8rVTkvQ1QyK1B5ejBwSk1rYy9QKzAyWU1yOXo3UDQwUndSaktQOWVBemNBQ0NuV3hpMlROSUoyT2ZNVzNheWtEUzlobVNRaEV6WEgwVDZvNWhlOC9XWFZpM1E1L0xoK1ZZU1dJYWNObld1SDZPMSsxNTJMdFg3TkIyTU13ZURzRVkxM3ltS2NMUzNxNEhUOHdiU3VrWUw1NU91MG5heUtHOHMrNkl3c1ltSzlkRjRtVGlmdUJNOWVNdElGbUs4YUJsVWJ5WWdLbGpYSDBWMVVkcTcvZFlGWFRvVmhiVVU1OWNIcWFsV1pnY1BnQnRSVEF1dnh2T2lsOFArREFCbUVQUFJ1Qmw3WWYrd09vVzcxMklacWNQQ2N4NFZkdWZIT25tZXZDQUtadXhsUE1KNHBoTFdYek5nQkRzbWFRRHRoUWNnOXdvZUIzckpBcFVuTWMvZkZsZi9wUWVxVWZwajJwbldXbDB1OEJYU3hhZmdoWWZNT2FqYTk0ckZzUTB6a0VNTkhOMTRXSHIvMTc4Z0NGK0loa1NPYTdzQTlUYXBZc3VBT3NoR0kyTkVPeVpwQU91REErNFJBb3ZvSm95VVhHVXB1KytpL3FoeEw5VVJ0aXdsVGE5a0NLbGNyZ3VKOTUzS0NXb0xsS0oyRXUzS09Bc04yeGw2cXZDa0Z0UkFvc2FKVzZLY0tOSm1EMnNJNnd5aVJVZGhSeGtRZ0Zxd2s2eE9tY3dGSGhBOUwzYXZycVAwZldHMjZPSFMvcUZDbkZTbDJ0L3lwR2c1TGFPbFJnNkJ2RWc4a25MdFZmU0hvS1grd1YvRXdRd3VZOFhYWmd3YVRBeHVFVTRRZ1JTTUI4MjdTZEdDRWdFUkswV1dlcWhtT3dCSVl0aXViVDl0UmZ0Y24reHJXeTZrUGN3cEd0OURUOXFUbCtGVXNKWTZnYVdFU3d3OWw3cXJCTFBjQXRLQXRuc1g3aVF6MnJEMnZuaFM4eWlIS1JPRWJVNzRzdTdMQ1ZsVExaQm52cVg2RTVTZDRjTmwyM0oxc3BzSllkSElSdWs1bDRGK3B1TUZpcUpDUjQ3OEwrRnFIY1pYdEtGbzVNS0xxNW9ZVkFpdkdsTmpZblR4Y3VKVmN6d0FFdlRkYkg1aVJhQ2ZZWi9lMGcvQWJtbkJER2s1ZkxLTEQ5N0JsSUY2Mzl2V0duVTQ5QVNzUXFvZ254aGthRmtDVFd1SzJ4cVh1NjhKQm1EdHdjQjJOekVsMVlaVDdxV25jV2VJWS80b3lRK3lvRitxa3daNzBzYzh4MnNpZ2NaVkowZTVmZGNCbjZHNVBFVWM4bHJJSjlvZ05lNU5WSTM2OHBXcW5MbGgwc3poNGgxK0ZuTVJocmFoYUMvRnpZdGlwUTRHTzVWQlNPQ0ZKNEV4STZPMU9hakVEenh0OXRPMWV3b2hoKytzUFBLc2xzNi8ybnhRYy9zVWZHMHB1aWxRTGJrcXBxNzdDTjVIdlJyd1kvdnhyU0R2ak85RktoWXNjTldBYzBOVngrSU1WWUV1cXorUFhoVDRjdGlLTWtqVHlsbjdQL0drYUk1UDdycGIvYXBWY0cxcy96S3ZXemp0K2Y4QlZkeUZJUy9tcHFRSVNzeHBIbDNmcFVuN1Z3QkJLeHRYODh5NWtsdTFnSHd0WXRzeWdjRWFUd0pyNDdzNHBVNFE5YkJmcFBEUDB1dlJHdUJFZXF3elExV000L2ZpN3MwM09ZOWY3VDArZFE1Tzg3WkFXQVpDVklkblpTQnhmU1BRM1ZqbG1YNWNhZnFWTFhzRGwyL2tpRWx3cUhiMWtpWFFNTHRnaEVFbzRNWDBDekh3V1RUNS8xMUE4YVYwRitPaDNKTkF1RzZkcEpQMFVLTC8zaGJ5UlkwMEgvdVBhdnI4TytvTFdPaFVnN2twWEFoZllkQlhNaHJ0VVdFTG1Kamw1QUwwRGRmWVlROG5BVi92R2hIaGtObTVYR3BnVkRGOUxjd0lWYmZPSGZMUHlwTzQ1UTFkQ0dsY1k2ME80TzRKOURIZTFHdyt3WUJLNEw5YmdadFA3aCtpdUhGNkRmWkprWDlJK0tnMlVZbVdVN3lhSS82bkFyNFVpZUMyRWRHaTFnb1VESXdiVzZ4ak9oRTBnaHk5ZzdHeGt0c2ZXTTVYc1BCNktIQzdmQkt1VVliOUpQVnloSUNDZ21iamFscXZ2d2JaeVZDVld3Z2orRFBNRFJuSWU3ME9VRkJQcHNtd1hKKzA5emNHbHpSVnVaTW8waHR4TGk1Ym9RTG0rQVF6bGNRdlVWMU5OaHhsU0F4Y3o4Qll5T3Jjd1gzdkFNVUlMb1ljTGhHWnZwSEdOTzl1a0tWUUVqZ3BlYW0waHdGcFNFeFVrY3RneTNGeENEQmg3c21QN21ObmVWelZ2bXI4dDFrdHVoNHhvc0lZMFJMdmRoVmpMNHVTNEVMVUNYaGRDY0czdjRrNlFCNThSVTZJUDU5eG5PUEMrQjhPcHVuU0F4NFhEWTVDZUNNbFZURUtwcVRtYmRWYVI3eit2NFl5TnF4amxRR1VEZzVOeUg2YThFWHFyTlRRSklVYXdLVnZHWFhyQ0c4aDltSlRNaDE0WGgycndhWnQ3MkVmenh6ajkyT0RFVkF1MStZZE8xNjgvd0s4Y2pRb2tKaDNIV3kzeUVSR1l6QUhyTVNtRkE2YlJ3M3Z3NUZLWm4xRis3V3hqZXJJdEVSSlFlcHI4U2VFSFVQckduQWxKNGdLbmc0YXJoZDg1blZqSVU4MTBJWmRxcmFpN2tmL3lJWnRXUEljSlVxSU8xN0JxcEFuODZXWCtRcWxDR09HS1psQW1IdDhCV2FVd25UOUoyaGNMZ0RvRWdNTlNXVDl1TTN6djNzTDd4Q3VaTWYvUE5ybTJBMzJ4QU1HdFJ1VCtEQ3E0Z3BQU0lxUkZYNldoYW0xbkpvT1c3VUgwYXJEOGI3a0xRV2ZpUExmZ0ZFMkJaK1hMeC9nRGwxYy9IVWxiKzh3VlFDWjQvLzV2M3hjSXk0ZkQraVdhbUdHM2lUeTRVRWlvM3dLNzFGamFSM3dld1lUMzllT3ZNQkNpUDlaQ3pPSGNoNS9YaUEyYm0yZWRqNHIvei9nZER5TDkrWWNmQUlHOUVZL2RaVEV6bncvRTArU3M1RHhkVzZscS8zNFR0SHlCL24zdEUxcWxJWVFjTnlTV0grZE1LUnBhdGFCS2ttUGhKQWhWeklhNWs4M2NWS0o5cDJsd29RK3NwaUREZGRXaVdJRXg4elNFUHhqa0tnWmlhK2JPWDRITVhjbDd4ek9RNmFpT0dtR3dNZEhham9CcStkakFhTlMyeW9ibVZVQVFQRjZyRkRsQjYzNU5mZ2YrbTRud2xsSHUrRjM2Ry8zSVZQbnY2aDdRVXVhcTNyei8zN01PakFuMFpYb082L2lpQXRrY0ZCQmR1dnZQSTdqNWxNbTJiQ1JXUyt3ZlE3TlhINzMxUE1QTGdNeU5Hc0RWN1lhLzh3SFgrUE5aS0VMbitpdkhxREc4OCt0ejE3VkZvT3RiYk42NC9CNkJHVkJzZUo3L1ErUlRuYy8zNk54SkdpbHNKUjN4Y3FCWmZNYXNCOWtXOElKcTFFVmxuRitJUWRTRkZUVzBMd2wzYlQ4V2ViRUFRNnF1TlVMVmhuSGpMU1Z6QWcwK3lieklaT2k0RWJJRlhCbzJPM3NvWUhRMEpWdkp6b1ZLLytpOFBEeC85MGtvL2pvLzlVUlFCK3E0S0ZXS0lrUUJaTFVHNDNWcldoUEhIUktIS2YvUnM0OGJ6LzdHVWhNeDRsUUw5YWx6MjUvQnk5VmNpcjFReWNISmJUeDJrQTRLVmZGMFlrZWxIbDBRbHU5NTNWU2c3eDM4cWlOUVdoR3NlU0lpVHc3S0VXb3BmWGF5U2s0Zm5ZVTFZd2lxTGw2dUI1L2x6NG5LR2NLeWIrMUtJTVBaOW4rdkNHYktXeWZ5TXB1RENOV3VyWjh6MUhNb1NhamErYzQ1L2hZczBQUTlya2d1emVMbmllcDQvaTNCaEo4b1lYZHREcmdzWDNuVGx6SVlJTHV6MnNxZU1PNW9sMU5Yb0pMc1E1MFFnRHBkOHEwcmR0NUxMeDlWZlpmRnk2Wm56NXd3NVBMZ29JVVN3MHBpQk5BakR6VUs4WkNOT3JncFhUdEtFU0lNTHdqWFNjQ2VFWndrMUYzMkYzNDNpRExKWU10Vk1NSkVMczNpNTR2ZXhtc0hiN3J4SHNOS1lMbXlZdGJvWXNFTzM2OExtZnA0d2ZOd1ZyanhlVWNjSnV2MHNvYTZFZHpNdmpRcC9QS3hCUm84dStGMXFCT0xxcjdKNGtabGhFNDRGQi9GOXV6Tm9BVndyZVI0cUVpcFFnZi96clYrSFExUXJBV0hEVmFFN3NCQThPcTV3NXR0Smo1bmVLRmxDZ1F2UEgvK05iNDIraGdXcWEvaUYzaEs5K2s1aDVlb2ZmditZZ3U2QTRiSjJCdzcxQTJmQUFiaFdHdGVGNER6elJGZnNNUWRJR250eDIzeFd4bytCaDFFeUd0RzVlVEpxRjlIS0ZHb3Uwb3dXOXhzWTN2QzJPKzl4OUZlWnZCeHk5MkRFTnJmZHpoQUR1RllTWEhpTnU0TVN3V3NhZkRZcDBQeFc3Y2lDTERBZlc0TnlwNTFjTWNYajV1WXI3aFR3bVNrVXZxQ09EeTIxemZkRDlVRSthL2dWZ0syL3l1VGxFRFRmeE0xNmJIZjR5aW8rbVkrSU9MY3o0TUwxMFRCcjlZMmE5aHNUdDU3OHRRMklRdTk5MTYwUmN0VjYwMmNFVDJsVmJuMy9pMEQ1NVYrKzFScGhsSWFrTXdKUDNzb1VLcjRFcFM5S05uVk56ZWNtWkVsL2xjbkxVYUdNMzJtMTl4MjREUkN0QkNnUXhtM3ZRMFJoSzRvUU9nNWRTR2ZnMSt2UnM1ZGdkZ1pKMDZkeEdGT2d3ZlFxNWVKREpROG5VeWp6elFpSU1TQlVaaUdRZGo5S0FGSlQxRjlsOG5MSjFJZHE0YlRsd2kySWFDWEFBTkh0SXh3c3h4TnJKdTNzaHJZZUVOaWl1YkorRm05c0V4Y3VqSG05ZG1odWZhL0RyVGM1YjNacmhFc0J6V3loSUJyaFl5MmJTbkJXUDJ2bHNKYjBWOW04WElwUDY4L1JGNjljQklTSVZnSTRlT3kyTmNQWmxuUTBYS3VXbm5RNGJoK1BGMGZqYWRibmN0RnhORWVvTU1BTUxCbm1INHpmZnJiQStaMGNYaTZCMzkyT1hrWjJoM0loc0s5WTNLenJET050d0VvZC9ZZXdLZFFYcmJjTFU1RHl3SWMwSytVaGU0em5DV1crdy95SUJ5RVBsRHhlSGlUR1FPazdiNmc4N2J6cFM4aVYvMEwvYkkvMHhlYU0rM2FOaUpjSi9QR1Z6T0d4QjNPRmVpSTQvZUxZVk9VSnViemthWk5CWWUxOWw4MnNCT3gvREdYamQ3dDNsZ1ZnRXc2NFJMOE5SNFFkRHJ6YnZ6TXRVUG0yOVNQdFdNaVg0QlhPbnl3NGpzVzA3MzRXYVlIU2o5VzEvcmhFOFpNQlZDMDlhZVF1N0k2eUFQcnBaVm1peXQvLzdVTjN0NkZzbXpzSmV2OURYNklwNy84QTQ4cW9COE1yaE5zQUFBQUFTVVZPUks1Q1lJST0iCn0K"/>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5955</Words>
  <Application>WPS 演示</Application>
  <PresentationFormat>宽屏</PresentationFormat>
  <Paragraphs>203</Paragraphs>
  <Slides>17</Slides>
  <Notes>12</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17</vt:i4>
      </vt:variant>
    </vt:vector>
  </HeadingPairs>
  <TitlesOfParts>
    <vt:vector size="46" baseType="lpstr">
      <vt:lpstr>Arial</vt:lpstr>
      <vt:lpstr>宋体</vt:lpstr>
      <vt:lpstr>Wingdings</vt:lpstr>
      <vt:lpstr>Calibri</vt:lpstr>
      <vt:lpstr>Helvetica Neue</vt:lpstr>
      <vt:lpstr>汉仪书宋二KW</vt:lpstr>
      <vt:lpstr>Calibri</vt:lpstr>
      <vt:lpstr>Calibri Light</vt:lpstr>
      <vt:lpstr>Times New Roman</vt:lpstr>
      <vt:lpstr>楷体</vt:lpstr>
      <vt:lpstr>汉仪楷体KW</vt:lpstr>
      <vt:lpstr>Helvetica Now Display Black</vt:lpstr>
      <vt:lpstr>等线</vt:lpstr>
      <vt:lpstr>Helvetica Neue</vt:lpstr>
      <vt:lpstr>苹方-简</vt:lpstr>
      <vt:lpstr>微软雅黑</vt:lpstr>
      <vt:lpstr>汉仪旗黑</vt:lpstr>
      <vt:lpstr>汉仪中等线KW</vt:lpstr>
      <vt:lpstr>宋体</vt:lpstr>
      <vt:lpstr>Arial Unicode MS</vt:lpstr>
      <vt:lpstr>等线</vt:lpstr>
      <vt:lpstr>冬青黑体简体中文</vt:lpstr>
      <vt:lpstr>Wingdings</vt:lpstr>
      <vt:lpstr>楷体</vt:lpstr>
      <vt:lpstr>Times New Roman Regular</vt:lpstr>
      <vt:lpstr>Songti SC Regular</vt:lpstr>
      <vt:lpstr>Times New Roman Italic</vt:lpstr>
      <vt:lpstr>Times New Roman Bold</vt:lpstr>
      <vt:lpstr>Office Theme</vt:lpstr>
      <vt:lpstr>Interview Evaluation: A Novel Approach for Automatic Evaluation of Conversational Question Answering Models</vt:lpstr>
      <vt:lpstr>Task Definition &amp; Motivation</vt:lpstr>
      <vt:lpstr>PowerPoint 演示文稿</vt:lpstr>
      <vt:lpstr>Background</vt:lpstr>
      <vt:lpstr>Background</vt:lpstr>
      <vt:lpstr>Method</vt:lpstr>
      <vt:lpstr>Method</vt:lpstr>
      <vt:lpstr>Metrics</vt:lpstr>
      <vt:lpstr>Experiment</vt:lpstr>
      <vt:lpstr>Experiment</vt:lpstr>
      <vt:lpstr>Experiment</vt:lpstr>
      <vt:lpstr>Experiment</vt:lpstr>
      <vt:lpstr>Experiment</vt:lpstr>
      <vt:lpstr>Experiment</vt:lpstr>
      <vt:lpstr>Experiment</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zjl2275015552@outlook.com</dc:creator>
  <cp:lastModifiedBy>qzuser</cp:lastModifiedBy>
  <cp:revision>1178</cp:revision>
  <dcterms:created xsi:type="dcterms:W3CDTF">2023-11-23T03:52:51Z</dcterms:created>
  <dcterms:modified xsi:type="dcterms:W3CDTF">2023-11-23T03:52:51Z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1A8C890539AE4756A60C05DA7403A4F4</vt:lpwstr>
  </property>
  <property fmtid="{D5CDD505-2E9C-101B-9397-08002B2CF9AE}" pid="3" name="KSOProductBuildVer">
    <vt:lpwstr>2052-5.4.0.7913</vt:lpwstr>
  </property>
</Properties>
</file>